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000"/>
    <a:srgbClr val="420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6233" autoAdjust="0"/>
  </p:normalViewPr>
  <p:slideViewPr>
    <p:cSldViewPr>
      <p:cViewPr>
        <p:scale>
          <a:sx n="58" d="100"/>
          <a:sy n="58" d="100"/>
        </p:scale>
        <p:origin x="-2118" y="32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01.10.2020</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extLst>
      <p:ext uri="{BB962C8B-B14F-4D97-AF65-F5344CB8AC3E}">
        <p14:creationId xmlns:p14="http://schemas.microsoft.com/office/powerpoint/2010/main" val="3885440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01.10.2020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01.10.2020</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4.png"/><Relationship Id="rId5" Type="http://schemas.openxmlformats.org/officeDocument/2006/relationships/diagramQuickStyle" Target="../diagrams/quickStyle1.xml"/><Relationship Id="rId10" Type="http://schemas.openxmlformats.org/officeDocument/2006/relationships/image" Target="../media/image23.png"/><Relationship Id="rId4" Type="http://schemas.openxmlformats.org/officeDocument/2006/relationships/diagramLayout" Target="../diagrams/layout1.xml"/><Relationship Id="rId9" Type="http://schemas.openxmlformats.org/officeDocument/2006/relationships/image" Target="../media/image22.png"/><Relationship Id="rId1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39622">
            <a:off x="1020997" y="4404561"/>
            <a:ext cx="2353418" cy="1896312"/>
          </a:xfrm>
          <a:prstGeom prst="rect">
            <a:avLst/>
          </a:prstGeom>
        </p:spPr>
      </p:pic>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2231" y="4113650"/>
            <a:ext cx="1759711" cy="2346281"/>
          </a:xfrm>
          <a:prstGeom prst="rect">
            <a:avLst/>
          </a:prstGeom>
        </p:spPr>
      </p:pic>
      <p:pic>
        <p:nvPicPr>
          <p:cNvPr id="1026" name="Picture 2" descr="C:\Users\ПК\Desktop\hello_html_2d28bf53_5a32b62f832b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78419" y="751636"/>
            <a:ext cx="1379584" cy="62082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259632" y="2204589"/>
            <a:ext cx="1512168" cy="637023"/>
          </a:xfrm>
        </p:spPr>
        <p:txBody>
          <a:bodyPr>
            <a:normAutofit fontScale="90000"/>
          </a:bodyPr>
          <a:lstStyle/>
          <a:p>
            <a:r>
              <a:rPr lang="ru-RU" dirty="0" smtClean="0"/>
              <a:t> </a:t>
            </a:r>
            <a:endParaRPr lang="ru-RU" dirty="0"/>
          </a:p>
        </p:txBody>
      </p:sp>
      <p:sp>
        <p:nvSpPr>
          <p:cNvPr id="3" name="Подзаголовок 2"/>
          <p:cNvSpPr>
            <a:spLocks noGrp="1"/>
          </p:cNvSpPr>
          <p:nvPr>
            <p:ph type="subTitle" idx="1"/>
          </p:nvPr>
        </p:nvSpPr>
        <p:spPr>
          <a:xfrm>
            <a:off x="2386445" y="1963743"/>
            <a:ext cx="2564904" cy="1368152"/>
          </a:xfrm>
        </p:spPr>
        <p:txBody>
          <a:bodyPr>
            <a:normAutofit/>
          </a:bodyPr>
          <a:lstStyle/>
          <a:p>
            <a:pPr algn="ctr"/>
            <a:r>
              <a:rPr lang="ru-RU"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ru-RU"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116632" y="5"/>
            <a:ext cx="6192689"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2060848" y="4930006"/>
            <a:ext cx="3024336" cy="1154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1534" y="6"/>
            <a:ext cx="1426469" cy="938719"/>
          </a:xfrm>
          <a:prstGeom prst="rect">
            <a:avLst/>
          </a:prstGeom>
        </p:spPr>
        <p:txBody>
          <a:bodyPr wrap="square">
            <a:spAutoFit/>
          </a:bodyPr>
          <a:lstStyle/>
          <a:p>
            <a:pPr algn="ctr"/>
            <a:r>
              <a:rPr lang="ru-RU" sz="1100" dirty="0" smtClean="0"/>
              <a:t>Ежемесячное издание     </a:t>
            </a:r>
          </a:p>
          <a:p>
            <a:pPr algn="ctr"/>
            <a:r>
              <a:rPr lang="ru-RU" sz="1100" dirty="0" smtClean="0"/>
              <a:t>сентябрь2020</a:t>
            </a:r>
          </a:p>
          <a:p>
            <a:pPr algn="ctr"/>
            <a:r>
              <a:rPr lang="ru-RU" sz="1100" dirty="0" smtClean="0"/>
              <a:t>МБОУ «СОШ №24»                     №</a:t>
            </a:r>
            <a:r>
              <a:rPr lang="en-US" sz="1100" dirty="0"/>
              <a:t>1</a:t>
            </a:r>
            <a:endParaRPr lang="ru-RU" sz="1100" dirty="0"/>
          </a:p>
        </p:txBody>
      </p:sp>
      <p:sp>
        <p:nvSpPr>
          <p:cNvPr id="7" name="TextBox 6"/>
          <p:cNvSpPr txBox="1"/>
          <p:nvPr/>
        </p:nvSpPr>
        <p:spPr>
          <a:xfrm>
            <a:off x="9045624" y="785726"/>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725145" y="7092282"/>
            <a:ext cx="2232248" cy="261610"/>
          </a:xfrm>
          <a:prstGeom prst="rect">
            <a:avLst/>
          </a:prstGeom>
        </p:spPr>
        <p:txBody>
          <a:bodyPr wrap="square">
            <a:spAutoFit/>
          </a:bodyPr>
          <a:lstStyle/>
          <a:p>
            <a:r>
              <a:rPr lang="ru-RU" sz="1100" dirty="0" smtClean="0"/>
              <a:t>.</a:t>
            </a:r>
            <a:endParaRPr lang="ru-RU" sz="1100" dirty="0"/>
          </a:p>
        </p:txBody>
      </p:sp>
      <p:sp>
        <p:nvSpPr>
          <p:cNvPr id="16" name="TextBox 15"/>
          <p:cNvSpPr txBox="1"/>
          <p:nvPr/>
        </p:nvSpPr>
        <p:spPr>
          <a:xfrm>
            <a:off x="1052736" y="1461966"/>
            <a:ext cx="3672409" cy="276999"/>
          </a:xfrm>
          <a:prstGeom prst="rect">
            <a:avLst/>
          </a:prstGeom>
          <a:noFill/>
        </p:spPr>
        <p:txBody>
          <a:bodyPr wrap="square" rtlCol="0">
            <a:spAutoFit/>
          </a:bodyPr>
          <a:lstStyle/>
          <a:p>
            <a:r>
              <a:rPr lang="ru-RU" sz="1200" dirty="0"/>
              <a:t> </a:t>
            </a:r>
          </a:p>
        </p:txBody>
      </p:sp>
      <p:pic>
        <p:nvPicPr>
          <p:cNvPr id="25" name="Picture 2" descr="C:\Users\ПК\Desktop\depositphotos_39673005-stock-illustration-vector-sketch-illustration-tear-off.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5237" y="523246"/>
            <a:ext cx="447864" cy="41547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517654" y="523246"/>
            <a:ext cx="4627114" cy="307777"/>
          </a:xfrm>
          <a:prstGeom prst="rect">
            <a:avLst/>
          </a:prstGeom>
          <a:noFill/>
        </p:spPr>
        <p:txBody>
          <a:bodyPr wrap="square" rtlCol="0">
            <a:spAutoFit/>
          </a:bodyPr>
          <a:lstStyle/>
          <a:p>
            <a:r>
              <a:rPr lang="ru-RU" sz="1400" b="1" dirty="0" smtClean="0">
                <a:solidFill>
                  <a:srgbClr val="000000"/>
                </a:solidFill>
                <a:latin typeface="YS Text Fallback"/>
              </a:rPr>
              <a:t>Ученье </a:t>
            </a:r>
            <a:r>
              <a:rPr lang="ru-RU" sz="1400" b="1" dirty="0">
                <a:solidFill>
                  <a:srgbClr val="000000"/>
                </a:solidFill>
                <a:latin typeface="YS Text Fallback"/>
              </a:rPr>
              <a:t>- свет, а </a:t>
            </a:r>
            <a:r>
              <a:rPr lang="ru-RU" sz="1400" b="1" dirty="0" err="1">
                <a:solidFill>
                  <a:srgbClr val="000000"/>
                </a:solidFill>
                <a:latin typeface="YS Text Fallback"/>
              </a:rPr>
              <a:t>неученье</a:t>
            </a:r>
            <a:r>
              <a:rPr lang="ru-RU" sz="1400" b="1" dirty="0">
                <a:solidFill>
                  <a:srgbClr val="000000"/>
                </a:solidFill>
                <a:latin typeface="YS Text Fallback"/>
              </a:rPr>
              <a:t> - тьма</a:t>
            </a:r>
            <a:r>
              <a:rPr lang="ru-RU" sz="1400" b="1" dirty="0" smtClean="0">
                <a:solidFill>
                  <a:srgbClr val="000000"/>
                </a:solidFill>
                <a:latin typeface="YS Text Fallback"/>
              </a:rPr>
              <a:t>!</a:t>
            </a:r>
            <a:endParaRPr lang="ru-RU" sz="1400" b="1" i="0" dirty="0">
              <a:solidFill>
                <a:srgbClr val="000000"/>
              </a:solidFill>
              <a:effectLst/>
              <a:latin typeface="YS Text Fallback"/>
            </a:endParaRPr>
          </a:p>
        </p:txBody>
      </p:sp>
      <p:sp>
        <p:nvSpPr>
          <p:cNvPr id="6" name="TextBox 5"/>
          <p:cNvSpPr txBox="1"/>
          <p:nvPr/>
        </p:nvSpPr>
        <p:spPr>
          <a:xfrm>
            <a:off x="818330" y="1179618"/>
            <a:ext cx="3727650" cy="3323987"/>
          </a:xfrm>
          <a:prstGeom prst="rect">
            <a:avLst/>
          </a:prstGeom>
          <a:noFill/>
        </p:spPr>
        <p:txBody>
          <a:bodyPr wrap="square" rtlCol="0">
            <a:spAutoFit/>
          </a:bodyPr>
          <a:lstStyle/>
          <a:p>
            <a:pPr fontAlgn="base"/>
            <a:r>
              <a:rPr lang="ru-RU" sz="1400" dirty="0">
                <a:solidFill>
                  <a:srgbClr val="000000"/>
                </a:solidFill>
                <a:latin typeface="Arial" panose="020B0604020202020204" pitchFamily="34" charset="0"/>
              </a:rPr>
              <a:t>В Альметьевске стартовал проект "</a:t>
            </a:r>
            <a:r>
              <a:rPr lang="ru-RU" sz="1400" dirty="0" err="1">
                <a:solidFill>
                  <a:srgbClr val="000000"/>
                </a:solidFill>
                <a:latin typeface="Arial" panose="020B0604020202020204" pitchFamily="34" charset="0"/>
              </a:rPr>
              <a:t>Урам</a:t>
            </a:r>
            <a:r>
              <a:rPr lang="ru-RU" sz="1400" dirty="0">
                <a:solidFill>
                  <a:srgbClr val="000000"/>
                </a:solidFill>
                <a:latin typeface="Arial" panose="020B0604020202020204" pitchFamily="34" charset="0"/>
              </a:rPr>
              <a:t> Тайм", посвящённый 100-летию ТАССР. Учреждения города проводят серию мероприятий на открытых площадках и дарят горожанам 100 часов живой музыки, 100 часов </a:t>
            </a:r>
            <a:r>
              <a:rPr lang="ru-RU" sz="1400" dirty="0" smtClean="0">
                <a:solidFill>
                  <a:srgbClr val="000000"/>
                </a:solidFill>
                <a:latin typeface="Arial" panose="020B0604020202020204" pitchFamily="34" charset="0"/>
              </a:rPr>
              <a:t>мастер-классов  и </a:t>
            </a:r>
            <a:r>
              <a:rPr lang="ru-RU" sz="1400" dirty="0">
                <a:solidFill>
                  <a:srgbClr val="000000"/>
                </a:solidFill>
                <a:latin typeface="Arial" panose="020B0604020202020204" pitchFamily="34" charset="0"/>
              </a:rPr>
              <a:t>100 часов улыбок.</a:t>
            </a:r>
            <a:br>
              <a:rPr lang="ru-RU" sz="1400" dirty="0">
                <a:solidFill>
                  <a:srgbClr val="000000"/>
                </a:solidFill>
                <a:latin typeface="Arial" panose="020B0604020202020204" pitchFamily="34" charset="0"/>
              </a:rPr>
            </a:br>
            <a:r>
              <a:rPr lang="ru-RU" sz="1400" dirty="0">
                <a:solidFill>
                  <a:srgbClr val="000000"/>
                </a:solidFill>
                <a:latin typeface="Arial" panose="020B0604020202020204" pitchFamily="34" charset="0"/>
              </a:rPr>
              <a:t>И мы не прошли мимо такого грандиозного городского проекта. Вчера на площадке каскада </a:t>
            </a:r>
            <a:r>
              <a:rPr lang="ru-RU" sz="1400" dirty="0" smtClean="0">
                <a:solidFill>
                  <a:srgbClr val="000000"/>
                </a:solidFill>
                <a:latin typeface="Arial" panose="020B0604020202020204" pitchFamily="34" charset="0"/>
              </a:rPr>
              <a:t>прудов </a:t>
            </a:r>
            <a:r>
              <a:rPr lang="ru-RU" sz="1400" dirty="0">
                <a:solidFill>
                  <a:srgbClr val="000000"/>
                </a:solidFill>
                <a:latin typeface="Arial" panose="020B0604020202020204" pitchFamily="34" charset="0"/>
              </a:rPr>
              <a:t>мы провели интересные мастер-классы, пели песни и </a:t>
            </a:r>
            <a:r>
              <a:rPr lang="ru-RU" sz="1400" dirty="0" smtClean="0">
                <a:solidFill>
                  <a:srgbClr val="000000"/>
                </a:solidFill>
                <a:latin typeface="Arial" panose="020B0604020202020204" pitchFamily="34" charset="0"/>
              </a:rPr>
              <a:t>танцевали. (Тема  «Безопасность </a:t>
            </a:r>
            <a:r>
              <a:rPr lang="ru-RU" sz="1400" dirty="0">
                <a:solidFill>
                  <a:srgbClr val="000000"/>
                </a:solidFill>
                <a:latin typeface="Arial" panose="020B0604020202020204" pitchFamily="34" charset="0"/>
              </a:rPr>
              <a:t>дорожного </a:t>
            </a:r>
            <a:r>
              <a:rPr lang="ru-RU" sz="1400" dirty="0" smtClean="0">
                <a:solidFill>
                  <a:srgbClr val="000000"/>
                </a:solidFill>
                <a:latin typeface="Arial" panose="020B0604020202020204" pitchFamily="34" charset="0"/>
              </a:rPr>
              <a:t>движения».)</a:t>
            </a:r>
            <a:endParaRPr lang="ru-RU" sz="1400" dirty="0" smtClean="0">
              <a:solidFill>
                <a:srgbClr val="000000"/>
              </a:solidFill>
              <a:latin typeface="Arial" panose="020B0604020202020204" pitchFamily="34" charset="0"/>
            </a:endParaRPr>
          </a:p>
          <a:p>
            <a:pPr fontAlgn="base"/>
            <a:r>
              <a:rPr lang="ru-RU" sz="1400" dirty="0">
                <a:solidFill>
                  <a:srgbClr val="000000"/>
                </a:solidFill>
                <a:latin typeface="Arial" panose="020B0604020202020204" pitchFamily="34" charset="0"/>
              </a:rPr>
              <a:t> </a:t>
            </a:r>
            <a:r>
              <a:rPr lang="ru-RU" sz="1400" dirty="0" smtClean="0">
                <a:solidFill>
                  <a:srgbClr val="000000"/>
                </a:solidFill>
                <a:latin typeface="Arial" panose="020B0604020202020204" pitchFamily="34" charset="0"/>
              </a:rPr>
              <a:t>     </a:t>
            </a:r>
            <a:r>
              <a:rPr lang="ru-RU" sz="1400" dirty="0"/>
              <a:t/>
            </a:r>
            <a:br>
              <a:rPr lang="ru-RU" sz="1400" dirty="0"/>
            </a:br>
            <a:endParaRPr lang="ru-RU" sz="1400" dirty="0"/>
          </a:p>
        </p:txBody>
      </p:sp>
      <p:pic>
        <p:nvPicPr>
          <p:cNvPr id="9" name="Picture 2" descr="https://edu.tatar.ru/upload/news/239925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8692" y="1402139"/>
            <a:ext cx="2095500" cy="13811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64703" y="924225"/>
            <a:ext cx="4666831" cy="369332"/>
          </a:xfrm>
          <a:prstGeom prst="rect">
            <a:avLst/>
          </a:prstGeom>
          <a:noFill/>
        </p:spPr>
        <p:txBody>
          <a:bodyPr wrap="square" rtlCol="0">
            <a:spAutoFit/>
          </a:bodyPr>
          <a:lstStyle/>
          <a:p>
            <a:r>
              <a:rPr lang="ru-RU" dirty="0" smtClean="0">
                <a:solidFill>
                  <a:srgbClr val="FF0000"/>
                </a:solidFill>
                <a:latin typeface="Roboto"/>
              </a:rPr>
              <a:t>Новый учебный год- новые проекты</a:t>
            </a:r>
            <a:endParaRPr lang="ru-RU" b="0" i="0" dirty="0">
              <a:solidFill>
                <a:srgbClr val="FF0000"/>
              </a:solidFill>
              <a:effectLst/>
              <a:latin typeface="Roboto"/>
            </a:endParaRPr>
          </a:p>
        </p:txBody>
      </p:sp>
      <p:pic>
        <p:nvPicPr>
          <p:cNvPr id="17" name="Рисунок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94540" y="4398610"/>
            <a:ext cx="1945751" cy="2594334"/>
          </a:xfrm>
          <a:prstGeom prst="rect">
            <a:avLst/>
          </a:prstGeom>
        </p:spPr>
      </p:pic>
      <p:pic>
        <p:nvPicPr>
          <p:cNvPr id="22" name="Рисунок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18692" y="2803061"/>
            <a:ext cx="2095500" cy="1451259"/>
          </a:xfrm>
          <a:prstGeom prst="rect">
            <a:avLst/>
          </a:prstGeom>
        </p:spPr>
      </p:pic>
      <p:pic>
        <p:nvPicPr>
          <p:cNvPr id="24" name="Рисунок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37285" y="6566369"/>
            <a:ext cx="1681407" cy="2388570"/>
          </a:xfrm>
          <a:prstGeom prst="rect">
            <a:avLst/>
          </a:prstGeom>
        </p:spPr>
      </p:pic>
      <p:pic>
        <p:nvPicPr>
          <p:cNvPr id="27" name="Рисунок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6653" y="6420612"/>
            <a:ext cx="1987094" cy="2680029"/>
          </a:xfrm>
          <a:prstGeom prst="rect">
            <a:avLst/>
          </a:prstGeom>
        </p:spPr>
      </p:pic>
      <p:pic>
        <p:nvPicPr>
          <p:cNvPr id="28" name="Рисунок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30769" y="6602920"/>
            <a:ext cx="1873291" cy="2497721"/>
          </a:xfrm>
          <a:prstGeom prst="rect">
            <a:avLst/>
          </a:prstGeom>
        </p:spPr>
      </p:pic>
      <p:sp>
        <p:nvSpPr>
          <p:cNvPr id="26" name="TextBox 25"/>
          <p:cNvSpPr txBox="1"/>
          <p:nvPr/>
        </p:nvSpPr>
        <p:spPr>
          <a:xfrm>
            <a:off x="6525344" y="8608288"/>
            <a:ext cx="301631" cy="369332"/>
          </a:xfrm>
          <a:prstGeom prst="rect">
            <a:avLst/>
          </a:prstGeom>
          <a:noFill/>
        </p:spPr>
        <p:txBody>
          <a:bodyPr wrap="square" rtlCol="0">
            <a:spAutoFit/>
          </a:bodyPr>
          <a:lstStyle/>
          <a:p>
            <a:r>
              <a:rPr lang="ru-RU" b="1" dirty="0" smtClean="0">
                <a:solidFill>
                  <a:srgbClr val="FF0000"/>
                </a:solidFill>
              </a:rPr>
              <a:t>1</a:t>
            </a:r>
            <a:endParaRPr lang="ru-RU" b="1" dirty="0">
              <a:solidFill>
                <a:srgbClr val="FF0000"/>
              </a:solidFill>
            </a:endParaRPr>
          </a:p>
        </p:txBody>
      </p:sp>
      <p:sp>
        <p:nvSpPr>
          <p:cNvPr id="29" name="Прямоугольник 28"/>
          <p:cNvSpPr/>
          <p:nvPr/>
        </p:nvSpPr>
        <p:spPr>
          <a:xfrm>
            <a:off x="2261696" y="4234800"/>
            <a:ext cx="3429001" cy="246221"/>
          </a:xfrm>
          <a:prstGeom prst="rect">
            <a:avLst/>
          </a:prstGeom>
        </p:spPr>
        <p:txBody>
          <a:bodyPr>
            <a:spAutoFit/>
          </a:bodyPr>
          <a:lstStyle/>
          <a:p>
            <a:pPr fontAlgn="base"/>
            <a:r>
              <a:rPr lang="ru-RU" sz="1000" dirty="0" err="1" smtClean="0">
                <a:solidFill>
                  <a:srgbClr val="000000"/>
                </a:solidFill>
                <a:latin typeface="Arial" panose="020B0604020202020204" pitchFamily="34" charset="0"/>
              </a:rPr>
              <a:t>Л.В.Исмагилова</a:t>
            </a:r>
            <a:r>
              <a:rPr lang="ru-RU" sz="1000" dirty="0" smtClean="0">
                <a:solidFill>
                  <a:srgbClr val="000000"/>
                </a:solidFill>
                <a:latin typeface="Arial" panose="020B0604020202020204" pitchFamily="34" charset="0"/>
              </a:rPr>
              <a:t> </a:t>
            </a:r>
            <a:r>
              <a:rPr lang="ru-RU" sz="1000" dirty="0" err="1">
                <a:solidFill>
                  <a:srgbClr val="000000"/>
                </a:solidFill>
                <a:latin typeface="Arial" panose="020B0604020202020204" pitchFamily="34" charset="0"/>
              </a:rPr>
              <a:t>зам.директора</a:t>
            </a:r>
            <a:r>
              <a:rPr lang="ru-RU" sz="1000" dirty="0">
                <a:solidFill>
                  <a:srgbClr val="000000"/>
                </a:solidFill>
                <a:latin typeface="Arial" panose="020B0604020202020204" pitchFamily="34" charset="0"/>
              </a:rPr>
              <a:t> по ВР</a:t>
            </a:r>
          </a:p>
        </p:txBody>
      </p:sp>
      <p:pic>
        <p:nvPicPr>
          <p:cNvPr id="30" name="Рисунок 29"/>
          <p:cNvPicPr>
            <a:picLocks noChangeAspect="1"/>
          </p:cNvPicPr>
          <p:nvPr/>
        </p:nvPicPr>
        <p:blipFill>
          <a:blip r:embed="rId13"/>
          <a:stretch>
            <a:fillRect/>
          </a:stretch>
        </p:blipFill>
        <p:spPr>
          <a:xfrm>
            <a:off x="759313" y="4398610"/>
            <a:ext cx="1301535" cy="16482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2696" y="4056911"/>
            <a:ext cx="3913063" cy="307777"/>
          </a:xfrm>
          <a:prstGeom prst="rect">
            <a:avLst/>
          </a:prstGeom>
          <a:noFill/>
        </p:spPr>
        <p:txBody>
          <a:bodyPr wrap="square" rtlCol="0">
            <a:spAutoFit/>
          </a:bodyPr>
          <a:lstStyle/>
          <a:p>
            <a:pPr algn="ctr"/>
            <a:r>
              <a:rPr lang="ru-RU" sz="1400" b="1" dirty="0" smtClean="0"/>
              <a:t> </a:t>
            </a:r>
            <a:endParaRPr lang="ru-RU" sz="1400" b="1" dirty="0"/>
          </a:p>
        </p:txBody>
      </p:sp>
      <p:sp>
        <p:nvSpPr>
          <p:cNvPr id="7" name="TextBox 6"/>
          <p:cNvSpPr txBox="1"/>
          <p:nvPr/>
        </p:nvSpPr>
        <p:spPr>
          <a:xfrm>
            <a:off x="692696" y="32445"/>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sp>
        <p:nvSpPr>
          <p:cNvPr id="3" name="TextBox 2"/>
          <p:cNvSpPr txBox="1"/>
          <p:nvPr/>
        </p:nvSpPr>
        <p:spPr>
          <a:xfrm>
            <a:off x="764704" y="37511"/>
            <a:ext cx="4392488" cy="276999"/>
          </a:xfrm>
          <a:prstGeom prst="rect">
            <a:avLst/>
          </a:prstGeom>
          <a:noFill/>
        </p:spPr>
        <p:txBody>
          <a:bodyPr wrap="square" rtlCol="0">
            <a:spAutoFit/>
          </a:bodyPr>
          <a:lstStyle/>
          <a:p>
            <a:pPr fontAlgn="base"/>
            <a:r>
              <a:rPr lang="ru-RU" sz="1200" dirty="0"/>
              <a:t> </a:t>
            </a:r>
          </a:p>
        </p:txBody>
      </p:sp>
      <p:sp>
        <p:nvSpPr>
          <p:cNvPr id="11" name="TextBox 10"/>
          <p:cNvSpPr txBox="1"/>
          <p:nvPr/>
        </p:nvSpPr>
        <p:spPr>
          <a:xfrm>
            <a:off x="3553941" y="1900883"/>
            <a:ext cx="3240360" cy="276999"/>
          </a:xfrm>
          <a:prstGeom prst="rect">
            <a:avLst/>
          </a:prstGeom>
          <a:noFill/>
        </p:spPr>
        <p:txBody>
          <a:bodyPr wrap="square" rtlCol="0">
            <a:spAutoFit/>
          </a:bodyPr>
          <a:lstStyle/>
          <a:p>
            <a:pPr algn="just"/>
            <a:r>
              <a:rPr lang="ru-RU" sz="1200" i="1" dirty="0" smtClean="0"/>
              <a:t>.</a:t>
            </a:r>
            <a:endParaRPr lang="ru-RU" sz="1200" i="1" dirty="0"/>
          </a:p>
        </p:txBody>
      </p:sp>
      <p:sp>
        <p:nvSpPr>
          <p:cNvPr id="20" name="TextBox 19"/>
          <p:cNvSpPr txBox="1"/>
          <p:nvPr/>
        </p:nvSpPr>
        <p:spPr>
          <a:xfrm>
            <a:off x="3385058" y="11045469"/>
            <a:ext cx="416690" cy="461665"/>
          </a:xfrm>
          <a:prstGeom prst="rect">
            <a:avLst/>
          </a:prstGeom>
          <a:noFill/>
        </p:spPr>
        <p:txBody>
          <a:bodyPr wrap="square" rtlCol="0">
            <a:spAutoFit/>
          </a:bodyPr>
          <a:lstStyle/>
          <a:p>
            <a:r>
              <a:rPr lang="ru-RU" sz="1200" dirty="0"/>
              <a:t/>
            </a:r>
            <a:br>
              <a:rPr lang="ru-RU" sz="1200" dirty="0"/>
            </a:br>
            <a:endParaRPr lang="ru-RU" sz="1200" dirty="0"/>
          </a:p>
        </p:txBody>
      </p:sp>
      <p:pic>
        <p:nvPicPr>
          <p:cNvPr id="205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738" y="5240338"/>
            <a:ext cx="4249737"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4704" y="57645"/>
            <a:ext cx="3672408" cy="3170099"/>
          </a:xfrm>
          <a:prstGeom prst="rect">
            <a:avLst/>
          </a:prstGeom>
          <a:noFill/>
        </p:spPr>
        <p:txBody>
          <a:bodyPr wrap="square" rtlCol="0">
            <a:spAutoFit/>
          </a:bodyPr>
          <a:lstStyle/>
          <a:p>
            <a:pPr algn="ctr"/>
            <a:r>
              <a:rPr lang="ru-RU" b="1" dirty="0" smtClean="0"/>
              <a:t>Капля жизни </a:t>
            </a:r>
          </a:p>
          <a:p>
            <a:pPr algn="just"/>
            <a:r>
              <a:rPr lang="ru-RU" sz="1400" dirty="0" smtClean="0">
                <a:solidFill>
                  <a:srgbClr val="000000"/>
                </a:solidFill>
                <a:latin typeface="Arial" panose="020B0604020202020204" pitchFamily="34" charset="0"/>
              </a:rPr>
              <a:t>       3 </a:t>
            </a:r>
            <a:r>
              <a:rPr lang="ru-RU" sz="1400" dirty="0">
                <a:solidFill>
                  <a:srgbClr val="000000"/>
                </a:solidFill>
                <a:latin typeface="Arial" panose="020B0604020202020204" pitchFamily="34" charset="0"/>
              </a:rPr>
              <a:t>сентября - День солидарности в борьбе с терроризмом.</a:t>
            </a:r>
            <a:r>
              <a:rPr lang="ru-RU" sz="1400" dirty="0"/>
              <a:t/>
            </a:r>
            <a:br>
              <a:rPr lang="ru-RU" sz="1400" dirty="0"/>
            </a:br>
            <a:r>
              <a:rPr lang="ru-RU" sz="1400" dirty="0">
                <a:solidFill>
                  <a:srgbClr val="000000"/>
                </a:solidFill>
                <a:latin typeface="Arial" panose="020B0604020202020204" pitchFamily="34" charset="0"/>
              </a:rPr>
              <a:t>Этот день приурочен к трагическим событиям, произошедшим в первые сентябрьские дни 2004 года в г. Беслане. Тогда, во время террористического акта, погибли несколько сотен человек, большинство из которых были дети. Все три дня, находясь в заточении, они не могли выпить и капли воды. Через акцию «Капля жизни» мы призываем символически напоить всех тех, кого уже с нами нет - через полив цветов.</a:t>
            </a:r>
            <a:endParaRPr lang="ru-RU" sz="1400" dirty="0"/>
          </a:p>
        </p:txBody>
      </p:sp>
      <p:pic>
        <p:nvPicPr>
          <p:cNvPr id="10" name="Рисунок 9"/>
          <p:cNvPicPr>
            <a:picLocks noChangeAspect="1"/>
          </p:cNvPicPr>
          <p:nvPr/>
        </p:nvPicPr>
        <p:blipFill>
          <a:blip r:embed="rId3"/>
          <a:stretch>
            <a:fillRect/>
          </a:stretch>
        </p:blipFill>
        <p:spPr>
          <a:xfrm>
            <a:off x="4407012" y="57645"/>
            <a:ext cx="2334356" cy="1698867"/>
          </a:xfrm>
          <a:prstGeom prst="rect">
            <a:avLst/>
          </a:prstGeom>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2318" y="1580342"/>
            <a:ext cx="2340808" cy="1689181"/>
          </a:xfrm>
          <a:prstGeom prst="rect">
            <a:avLst/>
          </a:prstGeom>
        </p:spPr>
      </p:pic>
      <p:sp>
        <p:nvSpPr>
          <p:cNvPr id="13" name="Стрелка вправо 12"/>
          <p:cNvSpPr/>
          <p:nvPr/>
        </p:nvSpPr>
        <p:spPr>
          <a:xfrm>
            <a:off x="908720" y="3079026"/>
            <a:ext cx="5832648" cy="36004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14" name="TextBox 13"/>
          <p:cNvSpPr txBox="1"/>
          <p:nvPr/>
        </p:nvSpPr>
        <p:spPr>
          <a:xfrm>
            <a:off x="692696" y="3367497"/>
            <a:ext cx="4265401" cy="3539430"/>
          </a:xfrm>
          <a:prstGeom prst="rect">
            <a:avLst/>
          </a:prstGeom>
          <a:noFill/>
        </p:spPr>
        <p:txBody>
          <a:bodyPr wrap="square" rtlCol="0">
            <a:spAutoFit/>
          </a:bodyPr>
          <a:lstStyle/>
          <a:p>
            <a:pPr algn="ctr"/>
            <a:r>
              <a:rPr lang="ru-RU" sz="1400" b="1" dirty="0" smtClean="0">
                <a:solidFill>
                  <a:srgbClr val="000000"/>
                </a:solidFill>
                <a:latin typeface="-apple-system"/>
              </a:rPr>
              <a:t>Благодарность от Кошкиного дома </a:t>
            </a:r>
          </a:p>
          <a:p>
            <a:pPr algn="ctr"/>
            <a:r>
              <a:rPr lang="ru-RU" sz="1400" dirty="0" smtClean="0">
                <a:solidFill>
                  <a:srgbClr val="000000"/>
                </a:solidFill>
                <a:latin typeface="-apple-system"/>
              </a:rPr>
              <a:t>(из страницы ВК)</a:t>
            </a:r>
          </a:p>
          <a:p>
            <a:r>
              <a:rPr lang="ru-RU" sz="1400" dirty="0" smtClean="0">
                <a:solidFill>
                  <a:srgbClr val="000000"/>
                </a:solidFill>
                <a:latin typeface="-apple-system"/>
              </a:rPr>
              <a:t>      Месяц </a:t>
            </a:r>
            <a:r>
              <a:rPr lang="ru-RU" sz="1400" dirty="0">
                <a:solidFill>
                  <a:srgbClr val="000000"/>
                </a:solidFill>
                <a:latin typeface="-apple-system"/>
              </a:rPr>
              <a:t>акции добра </a:t>
            </a:r>
            <a:r>
              <a:rPr lang="ru-RU" sz="1400" dirty="0" smtClean="0">
                <a:solidFill>
                  <a:srgbClr val="000000"/>
                </a:solidFill>
                <a:latin typeface="-apple-system"/>
              </a:rPr>
              <a:t>продолжается,  </a:t>
            </a:r>
            <a:r>
              <a:rPr lang="ru-RU" sz="1400" dirty="0">
                <a:solidFill>
                  <a:srgbClr val="000000"/>
                </a:solidFill>
                <a:latin typeface="-apple-system"/>
              </a:rPr>
              <a:t>и мы вновь встречаем наших гостей</a:t>
            </a:r>
            <a:r>
              <a:rPr lang="ru-RU" sz="1400" dirty="0" smtClean="0">
                <a:solidFill>
                  <a:srgbClr val="000000"/>
                </a:solidFill>
                <a:latin typeface="-apple-system"/>
              </a:rPr>
              <a:t>. Уже </a:t>
            </a:r>
            <a:r>
              <a:rPr lang="ru-RU" sz="1400" dirty="0">
                <a:solidFill>
                  <a:srgbClr val="000000"/>
                </a:solidFill>
                <a:latin typeface="-apple-system"/>
              </a:rPr>
              <a:t>не в первый раз под руководством исполняющего обязанности директора 24 школы </a:t>
            </a:r>
            <a:r>
              <a:rPr lang="ru-RU" sz="1400" dirty="0" err="1">
                <a:solidFill>
                  <a:srgbClr val="000000"/>
                </a:solidFill>
                <a:latin typeface="-apple-system"/>
              </a:rPr>
              <a:t>Шамгуновой</a:t>
            </a:r>
            <a:r>
              <a:rPr lang="ru-RU" sz="1400" dirty="0">
                <a:solidFill>
                  <a:srgbClr val="000000"/>
                </a:solidFill>
                <a:latin typeface="-apple-system"/>
              </a:rPr>
              <a:t> </a:t>
            </a:r>
            <a:r>
              <a:rPr lang="ru-RU" sz="1400" dirty="0" err="1">
                <a:solidFill>
                  <a:srgbClr val="000000"/>
                </a:solidFill>
                <a:latin typeface="-apple-system"/>
              </a:rPr>
              <a:t>Рамзии</a:t>
            </a:r>
            <a:r>
              <a:rPr lang="ru-RU" sz="1400" dirty="0">
                <a:solidFill>
                  <a:srgbClr val="000000"/>
                </a:solidFill>
                <a:latin typeface="-apple-system"/>
              </a:rPr>
              <a:t> </a:t>
            </a:r>
            <a:r>
              <a:rPr lang="ru-RU" sz="1400" dirty="0" err="1">
                <a:solidFill>
                  <a:srgbClr val="000000"/>
                </a:solidFill>
                <a:latin typeface="-apple-system"/>
              </a:rPr>
              <a:t>Рашатовны</a:t>
            </a:r>
            <a:r>
              <a:rPr lang="ru-RU" sz="1400" dirty="0">
                <a:solidFill>
                  <a:srgbClr val="000000"/>
                </a:solidFill>
                <a:latin typeface="-apple-system"/>
              </a:rPr>
              <a:t> </a:t>
            </a:r>
            <a:r>
              <a:rPr lang="ru-RU" sz="1400" dirty="0" smtClean="0">
                <a:solidFill>
                  <a:srgbClr val="000000"/>
                </a:solidFill>
                <a:latin typeface="-apple-system"/>
              </a:rPr>
              <a:t>,  </a:t>
            </a:r>
            <a:r>
              <a:rPr lang="ru-RU" sz="1400" dirty="0">
                <a:solidFill>
                  <a:srgbClr val="000000"/>
                </a:solidFill>
                <a:latin typeface="-apple-system"/>
              </a:rPr>
              <a:t>педагогов </a:t>
            </a:r>
            <a:r>
              <a:rPr lang="ru-RU" sz="1400" dirty="0" err="1">
                <a:solidFill>
                  <a:srgbClr val="000000"/>
                </a:solidFill>
                <a:latin typeface="-apple-system"/>
              </a:rPr>
              <a:t>Сарваретдиновой</a:t>
            </a:r>
            <a:r>
              <a:rPr lang="ru-RU" sz="1400" dirty="0">
                <a:solidFill>
                  <a:srgbClr val="000000"/>
                </a:solidFill>
                <a:latin typeface="-apple-system"/>
              </a:rPr>
              <a:t> </a:t>
            </a:r>
            <a:r>
              <a:rPr lang="ru-RU" sz="1400" dirty="0" err="1">
                <a:solidFill>
                  <a:srgbClr val="000000"/>
                </a:solidFill>
                <a:latin typeface="-apple-system"/>
              </a:rPr>
              <a:t>Гульназ</a:t>
            </a:r>
            <a:r>
              <a:rPr lang="ru-RU" sz="1400" dirty="0">
                <a:solidFill>
                  <a:srgbClr val="000000"/>
                </a:solidFill>
                <a:latin typeface="-apple-system"/>
              </a:rPr>
              <a:t> </a:t>
            </a:r>
            <a:r>
              <a:rPr lang="ru-RU" sz="1400" dirty="0" err="1">
                <a:solidFill>
                  <a:srgbClr val="000000"/>
                </a:solidFill>
                <a:latin typeface="-apple-system"/>
              </a:rPr>
              <a:t>Раисовны</a:t>
            </a:r>
            <a:r>
              <a:rPr lang="ru-RU" sz="1400" dirty="0">
                <a:solidFill>
                  <a:srgbClr val="000000"/>
                </a:solidFill>
                <a:latin typeface="-apple-system"/>
              </a:rPr>
              <a:t>, Хасановой Ольги Ивановны, </a:t>
            </a:r>
            <a:r>
              <a:rPr lang="ru-RU" sz="1400" dirty="0" smtClean="0">
                <a:solidFill>
                  <a:srgbClr val="000000"/>
                </a:solidFill>
                <a:latin typeface="-apple-system"/>
              </a:rPr>
              <a:t> учащихся 7а и </a:t>
            </a:r>
            <a:r>
              <a:rPr lang="ru-RU" sz="1400" dirty="0">
                <a:solidFill>
                  <a:srgbClr val="000000"/>
                </a:solidFill>
                <a:latin typeface="-apple-system"/>
              </a:rPr>
              <a:t>7б </a:t>
            </a:r>
            <a:r>
              <a:rPr lang="ru-RU" sz="1400" dirty="0" smtClean="0">
                <a:solidFill>
                  <a:srgbClr val="000000"/>
                </a:solidFill>
                <a:latin typeface="-apple-system"/>
              </a:rPr>
              <a:t>классов и </a:t>
            </a:r>
            <a:r>
              <a:rPr lang="ru-RU" sz="1400" dirty="0">
                <a:solidFill>
                  <a:srgbClr val="000000"/>
                </a:solidFill>
                <a:latin typeface="-apple-system"/>
              </a:rPr>
              <a:t>их </a:t>
            </a:r>
            <a:r>
              <a:rPr lang="ru-RU" sz="1400" dirty="0" smtClean="0">
                <a:solidFill>
                  <a:srgbClr val="000000"/>
                </a:solidFill>
                <a:latin typeface="-apple-system"/>
              </a:rPr>
              <a:t>родителей организована  акция </a:t>
            </a:r>
            <a:r>
              <a:rPr lang="ru-RU" sz="1400" dirty="0">
                <a:solidFill>
                  <a:srgbClr val="000000"/>
                </a:solidFill>
                <a:latin typeface="-apple-system"/>
              </a:rPr>
              <a:t>Добра в помощь четвероногим друзьям ,которые обрели крышу </a:t>
            </a:r>
            <a:r>
              <a:rPr lang="ru-RU" sz="1400" dirty="0">
                <a:solidFill>
                  <a:srgbClr val="000000"/>
                </a:solidFill>
                <a:latin typeface="Times New Roman" pitchFamily="18" charset="0"/>
                <a:cs typeface="Times New Roman" pitchFamily="18" charset="0"/>
              </a:rPr>
              <a:t>над головой в "Кошкином </a:t>
            </a:r>
            <a:r>
              <a:rPr lang="ru-RU" sz="1400" dirty="0" smtClean="0">
                <a:solidFill>
                  <a:srgbClr val="000000"/>
                </a:solidFill>
                <a:latin typeface="Times New Roman" pitchFamily="18" charset="0"/>
                <a:cs typeface="Times New Roman" pitchFamily="18" charset="0"/>
              </a:rPr>
              <a:t>доме». </a:t>
            </a:r>
            <a:r>
              <a:rPr lang="ru-RU" sz="1400" dirty="0">
                <a:latin typeface="Times New Roman" pitchFamily="18" charset="0"/>
                <a:cs typeface="Times New Roman" pitchFamily="18" charset="0"/>
              </a:rPr>
              <a:t/>
            </a:r>
            <a:br>
              <a:rPr lang="ru-RU" sz="1400" dirty="0">
                <a:latin typeface="Times New Roman" pitchFamily="18" charset="0"/>
                <a:cs typeface="Times New Roman" pitchFamily="18" charset="0"/>
              </a:rPr>
            </a:br>
            <a:r>
              <a:rPr lang="ru-RU" sz="1400" dirty="0" smtClean="0">
                <a:latin typeface="Times New Roman" pitchFamily="18" charset="0"/>
                <a:cs typeface="Times New Roman" pitchFamily="18" charset="0"/>
              </a:rPr>
              <a:t>Спасибо за  </a:t>
            </a:r>
            <a:r>
              <a:rPr lang="ru-RU" sz="1400" dirty="0" smtClean="0">
                <a:solidFill>
                  <a:srgbClr val="000000"/>
                </a:solidFill>
                <a:latin typeface="Times New Roman" pitchFamily="18" charset="0"/>
                <a:cs typeface="Times New Roman" pitchFamily="18" charset="0"/>
              </a:rPr>
              <a:t>к</a:t>
            </a:r>
            <a:r>
              <a:rPr lang="ru-RU" sz="1400" dirty="0" smtClean="0">
                <a:solidFill>
                  <a:srgbClr val="000000"/>
                </a:solidFill>
                <a:latin typeface="Times New Roman" pitchFamily="18" charset="0"/>
                <a:cs typeface="Times New Roman" pitchFamily="18" charset="0"/>
              </a:rPr>
              <a:t>орм  для </a:t>
            </a:r>
            <a:r>
              <a:rPr lang="ru-RU" sz="1400" dirty="0">
                <a:solidFill>
                  <a:srgbClr val="000000"/>
                </a:solidFill>
                <a:latin typeface="Times New Roman" pitchFamily="18" charset="0"/>
                <a:cs typeface="Times New Roman" pitchFamily="18" charset="0"/>
              </a:rPr>
              <a:t>кошечек и </a:t>
            </a:r>
            <a:r>
              <a:rPr lang="ru-RU" sz="1400" dirty="0" smtClean="0">
                <a:solidFill>
                  <a:srgbClr val="000000"/>
                </a:solidFill>
                <a:latin typeface="Times New Roman" pitchFamily="18" charset="0"/>
                <a:cs typeface="Times New Roman" pitchFamily="18" charset="0"/>
              </a:rPr>
              <a:t>собак, </a:t>
            </a:r>
            <a:r>
              <a:rPr lang="ru-RU" sz="1400" dirty="0" smtClean="0">
                <a:solidFill>
                  <a:srgbClr val="000000"/>
                </a:solidFill>
                <a:latin typeface="Times New Roman" pitchFamily="18" charset="0"/>
                <a:cs typeface="Times New Roman" pitchFamily="18" charset="0"/>
              </a:rPr>
              <a:t>наполнители, лотки </a:t>
            </a:r>
            <a:r>
              <a:rPr lang="ru-RU" sz="1400" dirty="0" smtClean="0">
                <a:solidFill>
                  <a:srgbClr val="000000"/>
                </a:solidFill>
                <a:latin typeface="Times New Roman" pitchFamily="18" charset="0"/>
                <a:cs typeface="Times New Roman" pitchFamily="18" charset="0"/>
              </a:rPr>
              <a:t>и </a:t>
            </a:r>
            <a:r>
              <a:rPr lang="ru-RU" sz="1400" dirty="0" smtClean="0">
                <a:solidFill>
                  <a:srgbClr val="000000"/>
                </a:solidFill>
                <a:latin typeface="Times New Roman" pitchFamily="18" charset="0"/>
                <a:cs typeface="Times New Roman" pitchFamily="18" charset="0"/>
              </a:rPr>
              <a:t>опилки</a:t>
            </a:r>
            <a:r>
              <a:rPr lang="ru-RU" sz="1400" dirty="0">
                <a:solidFill>
                  <a:srgbClr val="000000"/>
                </a:solidFill>
                <a:latin typeface="-apple-system"/>
              </a:rPr>
              <a:t>.</a:t>
            </a:r>
            <a:r>
              <a:rPr lang="ru-RU" sz="1400" dirty="0"/>
              <a:t/>
            </a:r>
            <a:br>
              <a:rPr lang="ru-RU" sz="1400" dirty="0"/>
            </a:br>
            <a:r>
              <a:rPr lang="ru-RU" sz="1400" dirty="0" smtClean="0"/>
              <a:t>         </a:t>
            </a:r>
            <a:r>
              <a:rPr lang="ru-RU" sz="1400" dirty="0" smtClean="0">
                <a:solidFill>
                  <a:srgbClr val="000000"/>
                </a:solidFill>
                <a:latin typeface="-apple-system"/>
              </a:rPr>
              <a:t>Мы </a:t>
            </a:r>
            <a:r>
              <a:rPr lang="ru-RU" sz="1400" dirty="0">
                <a:solidFill>
                  <a:srgbClr val="000000"/>
                </a:solidFill>
                <a:latin typeface="-apple-system"/>
              </a:rPr>
              <a:t>всем безмерно благодарны за </a:t>
            </a:r>
            <a:r>
              <a:rPr lang="ru-RU" sz="1400" dirty="0" smtClean="0">
                <a:solidFill>
                  <a:srgbClr val="000000"/>
                </a:solidFill>
                <a:latin typeface="-apple-system"/>
              </a:rPr>
              <a:t> </a:t>
            </a:r>
            <a:r>
              <a:rPr lang="ru-RU" sz="1400" dirty="0" smtClean="0">
                <a:solidFill>
                  <a:srgbClr val="000000"/>
                </a:solidFill>
                <a:latin typeface="-apple-system"/>
              </a:rPr>
              <a:t>помощь. Большое </a:t>
            </a:r>
            <a:r>
              <a:rPr lang="ru-RU" sz="1400" dirty="0">
                <a:solidFill>
                  <a:srgbClr val="000000"/>
                </a:solidFill>
                <a:latin typeface="-apple-system"/>
              </a:rPr>
              <a:t>спасибо от всех наших </a:t>
            </a:r>
            <a:r>
              <a:rPr lang="ru-RU" sz="1400" dirty="0">
                <a:solidFill>
                  <a:srgbClr val="000000"/>
                </a:solidFill>
                <a:latin typeface="-apple-system"/>
              </a:rPr>
              <a:t> </a:t>
            </a:r>
            <a:r>
              <a:rPr lang="ru-RU" sz="1400" dirty="0" smtClean="0">
                <a:solidFill>
                  <a:srgbClr val="000000"/>
                </a:solidFill>
                <a:latin typeface="-apple-system"/>
              </a:rPr>
              <a:t> </a:t>
            </a:r>
            <a:r>
              <a:rPr lang="ru-RU" sz="1400" dirty="0" smtClean="0">
                <a:solidFill>
                  <a:srgbClr val="000000"/>
                </a:solidFill>
                <a:latin typeface="-apple-system"/>
              </a:rPr>
              <a:t>«хвостиков</a:t>
            </a:r>
            <a:r>
              <a:rPr lang="ru-RU" sz="1400" dirty="0" smtClean="0">
                <a:solidFill>
                  <a:srgbClr val="000000"/>
                </a:solidFill>
                <a:latin typeface="-apple-system"/>
              </a:rPr>
              <a:t>»!</a:t>
            </a:r>
            <a:endParaRPr lang="ru-RU" sz="1400" dirty="0"/>
          </a:p>
        </p:txBody>
      </p:sp>
      <p:pic>
        <p:nvPicPr>
          <p:cNvPr id="15" name="Рисунок 14"/>
          <p:cNvPicPr>
            <a:picLocks noChangeAspect="1"/>
          </p:cNvPicPr>
          <p:nvPr/>
        </p:nvPicPr>
        <p:blipFill>
          <a:blip r:embed="rId5"/>
          <a:stretch>
            <a:fillRect/>
          </a:stretch>
        </p:blipFill>
        <p:spPr>
          <a:xfrm>
            <a:off x="738330" y="6975211"/>
            <a:ext cx="2466340" cy="2075725"/>
          </a:xfrm>
          <a:prstGeom prst="rect">
            <a:avLst/>
          </a:prstGeom>
        </p:spPr>
      </p:pic>
      <p:pic>
        <p:nvPicPr>
          <p:cNvPr id="18" name="Picture 2" descr="https://sun1.tattelecom-nbc.userapi.com/bZamA4PdvTgGCCdImQKoubI4LaMDfEkFHNGBkw/slYzkB8jt9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57353" y="6811342"/>
            <a:ext cx="1673851" cy="2231801"/>
          </a:xfrm>
          <a:prstGeom prst="rect">
            <a:avLst/>
          </a:prstGeom>
          <a:noFill/>
          <a:extLst>
            <a:ext uri="{909E8E84-426E-40DD-AFC4-6F175D3DCCD1}">
              <a14:hiddenFill xmlns:a14="http://schemas.microsoft.com/office/drawing/2010/main">
                <a:solidFill>
                  <a:srgbClr val="FFFFFF"/>
                </a:solidFill>
              </a14:hiddenFill>
            </a:ext>
          </a:extLst>
        </p:spPr>
      </p:pic>
      <p:pic>
        <p:nvPicPr>
          <p:cNvPr id="19" name="Рисунок 18"/>
          <p:cNvPicPr>
            <a:picLocks noChangeAspect="1"/>
          </p:cNvPicPr>
          <p:nvPr/>
        </p:nvPicPr>
        <p:blipFill>
          <a:blip r:embed="rId7"/>
          <a:stretch>
            <a:fillRect/>
          </a:stretch>
        </p:blipFill>
        <p:spPr>
          <a:xfrm rot="628249">
            <a:off x="4967041" y="3526107"/>
            <a:ext cx="1643499" cy="2212851"/>
          </a:xfrm>
          <a:prstGeom prst="rect">
            <a:avLst/>
          </a:prstGeom>
        </p:spPr>
      </p:pic>
      <p:pic>
        <p:nvPicPr>
          <p:cNvPr id="21" name="Рисунок 20"/>
          <p:cNvPicPr>
            <a:picLocks noChangeAspect="1"/>
          </p:cNvPicPr>
          <p:nvPr/>
        </p:nvPicPr>
        <p:blipFill>
          <a:blip r:embed="rId8"/>
          <a:stretch>
            <a:fillRect/>
          </a:stretch>
        </p:blipFill>
        <p:spPr>
          <a:xfrm>
            <a:off x="5073721" y="5044837"/>
            <a:ext cx="1725033" cy="2317489"/>
          </a:xfrm>
          <a:prstGeom prst="rect">
            <a:avLst/>
          </a:prstGeom>
        </p:spPr>
      </p:pic>
      <p:pic>
        <p:nvPicPr>
          <p:cNvPr id="22" name="Рисунок 21"/>
          <p:cNvPicPr>
            <a:picLocks noChangeAspect="1"/>
          </p:cNvPicPr>
          <p:nvPr/>
        </p:nvPicPr>
        <p:blipFill>
          <a:blip r:embed="rId9"/>
          <a:stretch>
            <a:fillRect/>
          </a:stretch>
        </p:blipFill>
        <p:spPr>
          <a:xfrm>
            <a:off x="4644584" y="7053570"/>
            <a:ext cx="2188542" cy="1999343"/>
          </a:xfrm>
          <a:prstGeom prst="rect">
            <a:avLst/>
          </a:prstGeom>
        </p:spPr>
      </p:pic>
      <p:sp>
        <p:nvSpPr>
          <p:cNvPr id="9" name="TextBox 8"/>
          <p:cNvSpPr txBox="1"/>
          <p:nvPr/>
        </p:nvSpPr>
        <p:spPr>
          <a:xfrm flipH="1">
            <a:off x="6381667" y="8675686"/>
            <a:ext cx="504056" cy="369332"/>
          </a:xfrm>
          <a:prstGeom prst="rect">
            <a:avLst/>
          </a:prstGeom>
          <a:noFill/>
        </p:spPr>
        <p:txBody>
          <a:bodyPr wrap="square" rtlCol="0">
            <a:spAutoFit/>
          </a:bodyPr>
          <a:lstStyle/>
          <a:p>
            <a:r>
              <a:rPr lang="ru-RU" b="1" dirty="0" smtClean="0">
                <a:solidFill>
                  <a:srgbClr val="FF0000"/>
                </a:solidFill>
              </a:rPr>
              <a:t>2</a:t>
            </a:r>
            <a:endParaRPr lang="ru-RU" b="1" dirty="0">
              <a:solidFill>
                <a:srgbClr val="FF0000"/>
              </a:solidFill>
            </a:endParaRPr>
          </a:p>
        </p:txBody>
      </p:sp>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Объект 9"/>
          <p:cNvGraphicFramePr>
            <a:graphicFrameLocks noGrp="1"/>
          </p:cNvGraphicFramePr>
          <p:nvPr>
            <p:ph idx="1"/>
          </p:nvPr>
        </p:nvGraphicFramePr>
        <p:xfrm>
          <a:off x="8758240" y="2613519"/>
          <a:ext cx="215900" cy="36056"/>
        </p:xfrm>
        <a:graphic>
          <a:graphicData uri="http://schemas.openxmlformats.org/drawingml/2006/table">
            <a:tbl>
              <a:tblPr firstRow="1" firstCol="1" bandRow="1">
                <a:tableStyleId>{5C22544A-7EE6-4342-B048-85BDC9FD1C3A}</a:tableStyleId>
              </a:tblPr>
              <a:tblGrid>
                <a:gridCol w="215900"/>
              </a:tblGrid>
              <a:tr h="36056">
                <a:tc>
                  <a:txBody>
                    <a:bodyPr/>
                    <a:lstStyle/>
                    <a:p>
                      <a:pPr>
                        <a:lnSpc>
                          <a:spcPct val="115000"/>
                        </a:lnSpc>
                      </a:pPr>
                      <a:endParaRPr lang="ru-RU" sz="100" dirty="0">
                        <a:effectLst/>
                        <a:latin typeface="Calibri"/>
                      </a:endParaRPr>
                    </a:p>
                  </a:txBody>
                  <a:tcPr marL="1095" marR="1095" marT="1095" marB="1095" anchor="ctr"/>
                </a:tc>
              </a:tr>
            </a:tbl>
          </a:graphicData>
        </a:graphic>
      </p:graphicFrame>
      <p:sp>
        <p:nvSpPr>
          <p:cNvPr id="8" name="TextBox 7"/>
          <p:cNvSpPr txBox="1"/>
          <p:nvPr/>
        </p:nvSpPr>
        <p:spPr>
          <a:xfrm>
            <a:off x="6516243"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0" y="8682340"/>
          <a:ext cx="324128"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764704" y="0"/>
            <a:ext cx="6093296" cy="261610"/>
          </a:xfrm>
          <a:prstGeom prst="rect">
            <a:avLst/>
          </a:prstGeom>
          <a:noFill/>
        </p:spPr>
        <p:txBody>
          <a:bodyPr wrap="square" rtlCol="0">
            <a:spAutoFit/>
          </a:bodyPr>
          <a:lstStyle/>
          <a:p>
            <a:pPr algn="ctr"/>
            <a:r>
              <a:rPr lang="ru-RU" sz="1100" dirty="0" smtClean="0"/>
              <a:t>.</a:t>
            </a:r>
            <a:endParaRPr lang="ru-RU" sz="1100" dirty="0"/>
          </a:p>
        </p:txBody>
      </p:sp>
      <p:sp>
        <p:nvSpPr>
          <p:cNvPr id="9" name="TextBox 8"/>
          <p:cNvSpPr txBox="1"/>
          <p:nvPr/>
        </p:nvSpPr>
        <p:spPr>
          <a:xfrm>
            <a:off x="2335188" y="3430184"/>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TextBox 10"/>
          <p:cNvSpPr txBox="1"/>
          <p:nvPr/>
        </p:nvSpPr>
        <p:spPr>
          <a:xfrm>
            <a:off x="3244417" y="-61978"/>
            <a:ext cx="3597227" cy="430887"/>
          </a:xfrm>
          <a:prstGeom prst="rect">
            <a:avLst/>
          </a:prstGeom>
          <a:noFill/>
        </p:spPr>
        <p:txBody>
          <a:bodyPr wrap="square" rtlCol="0">
            <a:spAutoFit/>
          </a:bodyPr>
          <a:lstStyle/>
          <a:p>
            <a:pPr algn="just"/>
            <a:endParaRPr lang="ru-RU" sz="1200" dirty="0" smtClean="0">
              <a:latin typeface="Times New Roman" panose="02020603050405020304" pitchFamily="18" charset="0"/>
              <a:cs typeface="Times New Roman" panose="02020603050405020304" pitchFamily="18" charset="0"/>
            </a:endParaRPr>
          </a:p>
          <a:p>
            <a:pPr algn="ctr"/>
            <a:endParaRPr lang="tt-RU" sz="1000" dirty="0"/>
          </a:p>
        </p:txBody>
      </p:sp>
      <p:pic>
        <p:nvPicPr>
          <p:cNvPr id="3076"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776176" y="5712465"/>
            <a:ext cx="6096000" cy="11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096852" y="-8330"/>
            <a:ext cx="3429000" cy="369332"/>
          </a:xfrm>
          <a:prstGeom prst="rect">
            <a:avLst/>
          </a:prstGeom>
        </p:spPr>
        <p:txBody>
          <a:bodyPr>
            <a:spAutoFit/>
          </a:bodyPr>
          <a:lstStyle/>
          <a:p>
            <a:r>
              <a:rPr lang="ru-RU" altLang="ru-RU" b="1" i="1" dirty="0" smtClean="0">
                <a:solidFill>
                  <a:srgbClr val="C00000"/>
                </a:solidFill>
              </a:rPr>
              <a:t>Азбука </a:t>
            </a:r>
            <a:r>
              <a:rPr lang="ru-RU" altLang="ru-RU" b="1" i="1" dirty="0">
                <a:solidFill>
                  <a:srgbClr val="C00000"/>
                </a:solidFill>
              </a:rPr>
              <a:t>дорожного движения</a:t>
            </a:r>
            <a:endParaRPr lang="ru-RU" dirty="0"/>
          </a:p>
        </p:txBody>
      </p:sp>
      <p:pic>
        <p:nvPicPr>
          <p:cNvPr id="12" name="Рисунок 11"/>
          <p:cNvPicPr>
            <a:picLocks noChangeAspect="1"/>
          </p:cNvPicPr>
          <p:nvPr/>
        </p:nvPicPr>
        <p:blipFill>
          <a:blip r:embed="rId10"/>
          <a:stretch>
            <a:fillRect/>
          </a:stretch>
        </p:blipFill>
        <p:spPr>
          <a:xfrm>
            <a:off x="781060" y="560160"/>
            <a:ext cx="2181254" cy="1891286"/>
          </a:xfrm>
          <a:prstGeom prst="rect">
            <a:avLst/>
          </a:prstGeom>
        </p:spPr>
      </p:pic>
      <p:pic>
        <p:nvPicPr>
          <p:cNvPr id="14" name="Рисунок 13"/>
          <p:cNvPicPr>
            <a:picLocks noChangeAspect="1"/>
          </p:cNvPicPr>
          <p:nvPr/>
        </p:nvPicPr>
        <p:blipFill>
          <a:blip r:embed="rId11"/>
          <a:stretch>
            <a:fillRect/>
          </a:stretch>
        </p:blipFill>
        <p:spPr>
          <a:xfrm>
            <a:off x="4725144" y="330084"/>
            <a:ext cx="2116500" cy="2088517"/>
          </a:xfrm>
          <a:prstGeom prst="rect">
            <a:avLst/>
          </a:prstGeom>
        </p:spPr>
      </p:pic>
      <p:sp>
        <p:nvSpPr>
          <p:cNvPr id="17" name="Прямоугольник 16"/>
          <p:cNvSpPr/>
          <p:nvPr/>
        </p:nvSpPr>
        <p:spPr>
          <a:xfrm>
            <a:off x="2845951" y="160340"/>
            <a:ext cx="1804985" cy="2523768"/>
          </a:xfrm>
          <a:prstGeom prst="rect">
            <a:avLst/>
          </a:prstGeom>
        </p:spPr>
        <p:txBody>
          <a:bodyPr wrap="square">
            <a:spAutoFit/>
          </a:bodyPr>
          <a:lstStyle/>
          <a:p>
            <a:pPr algn="ctr"/>
            <a:r>
              <a:rPr lang="ru-RU" dirty="0"/>
              <a:t> </a:t>
            </a:r>
            <a:r>
              <a:rPr lang="ru-RU" sz="1400" dirty="0"/>
              <a:t>Выйдя на улицу, вы невольно становитесь участником дорожного движения. И от того, как вы будете себя вести, зависит и дорожная обстановка в городе.</a:t>
            </a:r>
          </a:p>
        </p:txBody>
      </p:sp>
      <p:sp>
        <p:nvSpPr>
          <p:cNvPr id="23" name="Прямоугольник 22"/>
          <p:cNvSpPr/>
          <p:nvPr/>
        </p:nvSpPr>
        <p:spPr>
          <a:xfrm>
            <a:off x="3849129" y="2561288"/>
            <a:ext cx="3033437" cy="1384995"/>
          </a:xfrm>
          <a:prstGeom prst="rect">
            <a:avLst/>
          </a:prstGeom>
        </p:spPr>
        <p:txBody>
          <a:bodyPr wrap="square">
            <a:spAutoFit/>
          </a:bodyPr>
          <a:lstStyle/>
          <a:p>
            <a:r>
              <a:rPr lang="ru-RU" sz="1400" dirty="0">
                <a:solidFill>
                  <a:srgbClr val="00B050"/>
                </a:solidFill>
              </a:rPr>
              <a:t>Опасно выходить на проезжую часть в местах с ограниченной видимостью. Не пытайтесь переходить проезжую часть около стоящего транспорта.</a:t>
            </a:r>
            <a:br>
              <a:rPr lang="ru-RU" sz="1400" dirty="0">
                <a:solidFill>
                  <a:srgbClr val="00B050"/>
                </a:solidFill>
              </a:rPr>
            </a:br>
            <a:endParaRPr lang="ru-RU" sz="1400" dirty="0">
              <a:solidFill>
                <a:srgbClr val="00B050"/>
              </a:solidFill>
            </a:endParaRPr>
          </a:p>
        </p:txBody>
      </p:sp>
      <p:pic>
        <p:nvPicPr>
          <p:cNvPr id="24" name="Рисунок 23"/>
          <p:cNvPicPr>
            <a:picLocks noChangeAspect="1"/>
          </p:cNvPicPr>
          <p:nvPr/>
        </p:nvPicPr>
        <p:blipFill>
          <a:blip r:embed="rId12"/>
          <a:stretch>
            <a:fillRect/>
          </a:stretch>
        </p:blipFill>
        <p:spPr>
          <a:xfrm>
            <a:off x="4081662" y="3691796"/>
            <a:ext cx="2759981" cy="1779228"/>
          </a:xfrm>
          <a:prstGeom prst="rect">
            <a:avLst/>
          </a:prstGeom>
        </p:spPr>
      </p:pic>
      <p:sp>
        <p:nvSpPr>
          <p:cNvPr id="25" name="Прямоугольник 24"/>
          <p:cNvSpPr/>
          <p:nvPr/>
        </p:nvSpPr>
        <p:spPr>
          <a:xfrm>
            <a:off x="1157321" y="6253424"/>
            <a:ext cx="3429000" cy="646331"/>
          </a:xfrm>
          <a:prstGeom prst="rect">
            <a:avLst/>
          </a:prstGeom>
        </p:spPr>
        <p:txBody>
          <a:bodyPr>
            <a:spAutoFit/>
          </a:bodyPr>
          <a:lstStyle/>
          <a:p>
            <a:r>
              <a:rPr lang="ru-RU" dirty="0"/>
              <a:t/>
            </a:r>
            <a:br>
              <a:rPr lang="ru-RU" dirty="0"/>
            </a:br>
            <a:endParaRPr lang="ru-RU" dirty="0"/>
          </a:p>
        </p:txBody>
      </p:sp>
      <p:sp>
        <p:nvSpPr>
          <p:cNvPr id="26" name="Прямоугольник 25"/>
          <p:cNvSpPr/>
          <p:nvPr/>
        </p:nvSpPr>
        <p:spPr>
          <a:xfrm>
            <a:off x="756502" y="2588702"/>
            <a:ext cx="3030660" cy="1169551"/>
          </a:xfrm>
          <a:prstGeom prst="rect">
            <a:avLst/>
          </a:prstGeom>
        </p:spPr>
        <p:txBody>
          <a:bodyPr wrap="square">
            <a:spAutoFit/>
          </a:bodyPr>
          <a:lstStyle/>
          <a:p>
            <a:r>
              <a:rPr lang="ru-RU" sz="1400" dirty="0">
                <a:solidFill>
                  <a:srgbClr val="FF0000"/>
                </a:solidFill>
              </a:rPr>
              <a:t>Переходить дорогу пешеходы должны по подземным переходам, в местах, </a:t>
            </a:r>
            <a:r>
              <a:rPr lang="ru-RU" sz="1400" dirty="0" smtClean="0">
                <a:solidFill>
                  <a:srgbClr val="FF0000"/>
                </a:solidFill>
              </a:rPr>
              <a:t>обозначенных </a:t>
            </a:r>
            <a:r>
              <a:rPr lang="ru-RU" sz="1400" dirty="0">
                <a:solidFill>
                  <a:srgbClr val="FF0000"/>
                </a:solidFill>
              </a:rPr>
              <a:t>разметкой или знаками </a:t>
            </a:r>
            <a:r>
              <a:rPr lang="ru-RU" sz="1400" dirty="0" smtClean="0">
                <a:solidFill>
                  <a:srgbClr val="FF0000"/>
                </a:solidFill>
              </a:rPr>
              <a:t>   «Пешеходный переход»</a:t>
            </a:r>
            <a:endParaRPr lang="ru-RU" sz="1400" dirty="0">
              <a:solidFill>
                <a:srgbClr val="FF0000"/>
              </a:solidFill>
            </a:endParaRPr>
          </a:p>
        </p:txBody>
      </p:sp>
      <p:pic>
        <p:nvPicPr>
          <p:cNvPr id="31" name="Picture 6" descr="C:\Users\rekom\Desktop\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93516" y="3691796"/>
            <a:ext cx="2849798" cy="177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Прямоугольник 26"/>
          <p:cNvSpPr/>
          <p:nvPr/>
        </p:nvSpPr>
        <p:spPr>
          <a:xfrm>
            <a:off x="630282" y="5471024"/>
            <a:ext cx="3340257" cy="1815882"/>
          </a:xfrm>
          <a:prstGeom prst="rect">
            <a:avLst/>
          </a:prstGeom>
        </p:spPr>
        <p:txBody>
          <a:bodyPr wrap="square">
            <a:spAutoFit/>
          </a:bodyPr>
          <a:lstStyle/>
          <a:p>
            <a:r>
              <a:rPr lang="ru-RU" sz="1400" dirty="0"/>
              <a:t>В местах, где движение регулируется, пешеходы обязаны руководствоваться сигналами регулировщика или светофора. Прежде чем начать переход, посмотрите на светофор. Если горит красный сигнал, нужно остановиться независимо от того, есть приближающийся транспорт или нет.</a:t>
            </a:r>
          </a:p>
        </p:txBody>
      </p:sp>
      <p:pic>
        <p:nvPicPr>
          <p:cNvPr id="28" name="Рисунок 27"/>
          <p:cNvPicPr>
            <a:picLocks noChangeAspect="1"/>
          </p:cNvPicPr>
          <p:nvPr/>
        </p:nvPicPr>
        <p:blipFill>
          <a:blip r:embed="rId14"/>
          <a:stretch>
            <a:fillRect/>
          </a:stretch>
        </p:blipFill>
        <p:spPr>
          <a:xfrm>
            <a:off x="908720" y="7192124"/>
            <a:ext cx="2734593" cy="1857430"/>
          </a:xfrm>
          <a:prstGeom prst="rect">
            <a:avLst/>
          </a:prstGeom>
        </p:spPr>
      </p:pic>
      <p:sp>
        <p:nvSpPr>
          <p:cNvPr id="30" name="TextBox 29"/>
          <p:cNvSpPr txBox="1"/>
          <p:nvPr/>
        </p:nvSpPr>
        <p:spPr>
          <a:xfrm>
            <a:off x="4058958" y="5471024"/>
            <a:ext cx="2759981" cy="4401205"/>
          </a:xfrm>
          <a:prstGeom prst="rect">
            <a:avLst/>
          </a:prstGeom>
          <a:noFill/>
        </p:spPr>
        <p:txBody>
          <a:bodyPr wrap="square" rtlCol="0">
            <a:spAutoFit/>
          </a:bodyPr>
          <a:lstStyle/>
          <a:p>
            <a:r>
              <a:rPr lang="ru-RU" sz="1400" b="1" dirty="0" smtClean="0">
                <a:solidFill>
                  <a:srgbClr val="222222"/>
                </a:solidFill>
                <a:latin typeface="Open Sans"/>
              </a:rPr>
              <a:t>        Малышкин </a:t>
            </a:r>
            <a:r>
              <a:rPr lang="ru-RU" sz="1400" b="1" dirty="0">
                <a:solidFill>
                  <a:srgbClr val="222222"/>
                </a:solidFill>
                <a:latin typeface="Open Sans"/>
              </a:rPr>
              <a:t>светофор</a:t>
            </a:r>
            <a:r>
              <a:rPr lang="ru-RU" sz="1400" b="1" dirty="0"/>
              <a:t/>
            </a:r>
            <a:br>
              <a:rPr lang="ru-RU" sz="1400" b="1" dirty="0"/>
            </a:br>
            <a:r>
              <a:rPr lang="ru-RU" sz="1400" b="1" dirty="0" err="1" smtClean="0">
                <a:solidFill>
                  <a:srgbClr val="222222"/>
                </a:solidFill>
                <a:latin typeface="Open Sans"/>
              </a:rPr>
              <a:t>Светофор</a:t>
            </a:r>
            <a:r>
              <a:rPr lang="ru-RU" sz="1400" b="1" dirty="0" smtClean="0">
                <a:solidFill>
                  <a:srgbClr val="222222"/>
                </a:solidFill>
                <a:latin typeface="Open Sans"/>
              </a:rPr>
              <a:t> </a:t>
            </a:r>
            <a:r>
              <a:rPr lang="ru-RU" sz="1400" b="1" dirty="0">
                <a:solidFill>
                  <a:srgbClr val="222222"/>
                </a:solidFill>
                <a:latin typeface="Open Sans"/>
              </a:rPr>
              <a:t>нас в гости ждет. Освещает переход. </a:t>
            </a:r>
            <a:endParaRPr lang="ru-RU" sz="1400" b="1" dirty="0" smtClean="0">
              <a:solidFill>
                <a:srgbClr val="222222"/>
              </a:solidFill>
              <a:latin typeface="Open Sans"/>
            </a:endParaRPr>
          </a:p>
          <a:p>
            <a:r>
              <a:rPr lang="ru-RU" sz="1400" b="1" dirty="0" smtClean="0">
                <a:solidFill>
                  <a:srgbClr val="222222"/>
                </a:solidFill>
                <a:latin typeface="Open Sans"/>
              </a:rPr>
              <a:t>Загорелся </a:t>
            </a:r>
            <a:r>
              <a:rPr lang="ru-RU" sz="1400" b="1" dirty="0">
                <a:solidFill>
                  <a:srgbClr val="222222"/>
                </a:solidFill>
                <a:latin typeface="Open Sans"/>
              </a:rPr>
              <a:t>красный глаз: Задержать он хочет </a:t>
            </a:r>
            <a:r>
              <a:rPr lang="ru-RU" sz="1400" b="1" dirty="0" smtClean="0">
                <a:solidFill>
                  <a:srgbClr val="222222"/>
                </a:solidFill>
                <a:latin typeface="Open Sans"/>
              </a:rPr>
              <a:t>нас</a:t>
            </a:r>
          </a:p>
          <a:p>
            <a:r>
              <a:rPr lang="ru-RU" sz="1400" b="1" dirty="0" smtClean="0">
                <a:solidFill>
                  <a:srgbClr val="222222"/>
                </a:solidFill>
                <a:latin typeface="Open Sans"/>
              </a:rPr>
              <a:t> </a:t>
            </a:r>
            <a:r>
              <a:rPr lang="ru-RU" sz="1400" b="1" dirty="0">
                <a:solidFill>
                  <a:srgbClr val="222222"/>
                </a:solidFill>
                <a:latin typeface="Open Sans"/>
              </a:rPr>
              <a:t>Если красный – нет пути. Красный свет – нельзя идти. Желтый свет – не очень строгий: </a:t>
            </a:r>
            <a:endParaRPr lang="ru-RU" sz="1400" b="1" dirty="0" smtClean="0">
              <a:solidFill>
                <a:srgbClr val="222222"/>
              </a:solidFill>
              <a:latin typeface="Open Sans"/>
            </a:endParaRPr>
          </a:p>
          <a:p>
            <a:r>
              <a:rPr lang="ru-RU" sz="1400" b="1" dirty="0" smtClean="0">
                <a:solidFill>
                  <a:srgbClr val="222222"/>
                </a:solidFill>
                <a:latin typeface="Open Sans"/>
              </a:rPr>
              <a:t>Жди</a:t>
            </a:r>
            <a:r>
              <a:rPr lang="ru-RU" sz="1400" b="1" dirty="0">
                <a:solidFill>
                  <a:srgbClr val="222222"/>
                </a:solidFill>
                <a:latin typeface="Open Sans"/>
              </a:rPr>
              <a:t>, нам нет пока дороги. Ярко-желтый глаз горит</a:t>
            </a:r>
            <a:r>
              <a:rPr lang="ru-RU" sz="1400" b="1" dirty="0" smtClean="0">
                <a:solidFill>
                  <a:srgbClr val="222222"/>
                </a:solidFill>
                <a:latin typeface="Open Sans"/>
              </a:rPr>
              <a:t>:</a:t>
            </a:r>
          </a:p>
          <a:p>
            <a:r>
              <a:rPr lang="ru-RU" sz="1400" b="1" dirty="0" smtClean="0">
                <a:solidFill>
                  <a:srgbClr val="222222"/>
                </a:solidFill>
                <a:latin typeface="Open Sans"/>
              </a:rPr>
              <a:t> </a:t>
            </a:r>
            <a:r>
              <a:rPr lang="ru-RU" sz="1400" b="1" dirty="0">
                <a:solidFill>
                  <a:srgbClr val="222222"/>
                </a:solidFill>
                <a:latin typeface="Open Sans"/>
              </a:rPr>
              <a:t>Все движение стоит! </a:t>
            </a:r>
            <a:endParaRPr lang="ru-RU" sz="1400" b="1" dirty="0" smtClean="0">
              <a:solidFill>
                <a:srgbClr val="222222"/>
              </a:solidFill>
              <a:latin typeface="Open Sans"/>
            </a:endParaRPr>
          </a:p>
          <a:p>
            <a:r>
              <a:rPr lang="ru-RU" sz="1400" b="1" dirty="0" smtClean="0">
                <a:solidFill>
                  <a:srgbClr val="222222"/>
                </a:solidFill>
                <a:latin typeface="Open Sans"/>
              </a:rPr>
              <a:t>Наконец</a:t>
            </a:r>
            <a:r>
              <a:rPr lang="ru-RU" sz="1400" b="1" dirty="0">
                <a:solidFill>
                  <a:srgbClr val="222222"/>
                </a:solidFill>
                <a:latin typeface="Open Sans"/>
              </a:rPr>
              <a:t>, зеленый глаз Открывает путь для нас. Полосатый переход Пешеходов юных ждет</a:t>
            </a:r>
            <a:r>
              <a:rPr lang="ru-RU" sz="1400" b="1" dirty="0" smtClean="0">
                <a:solidFill>
                  <a:srgbClr val="222222"/>
                </a:solidFill>
                <a:latin typeface="Open Sans"/>
              </a:rPr>
              <a:t>!</a:t>
            </a:r>
          </a:p>
          <a:p>
            <a:r>
              <a:rPr lang="ru-RU" sz="1400" dirty="0">
                <a:solidFill>
                  <a:srgbClr val="222222"/>
                </a:solidFill>
                <a:latin typeface="Open Sans"/>
              </a:rPr>
              <a:t> </a:t>
            </a:r>
            <a:r>
              <a:rPr lang="ru-RU" sz="1400" dirty="0" smtClean="0">
                <a:solidFill>
                  <a:srgbClr val="222222"/>
                </a:solidFill>
                <a:latin typeface="Open Sans"/>
              </a:rPr>
              <a:t>                           </a:t>
            </a:r>
            <a:r>
              <a:rPr lang="ru-RU" sz="1400" dirty="0"/>
              <a:t>И. Гурина</a:t>
            </a:r>
            <a:br>
              <a:rPr lang="ru-RU" sz="1400" dirty="0"/>
            </a:br>
            <a:r>
              <a:rPr lang="ru-RU" sz="1400" dirty="0"/>
              <a:t/>
            </a:r>
            <a:br>
              <a:rPr lang="ru-RU" sz="1400" dirty="0"/>
            </a:br>
            <a:r>
              <a:rPr lang="ru-RU" sz="1400" dirty="0"/>
              <a:t/>
            </a:r>
            <a:br>
              <a:rPr lang="ru-RU" sz="1400" dirty="0"/>
            </a:br>
            <a:endParaRPr lang="ru-RU"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Рисунок 4101"/>
          <p:cNvPicPr>
            <a:picLocks noChangeAspect="1"/>
          </p:cNvPicPr>
          <p:nvPr/>
        </p:nvPicPr>
        <p:blipFill>
          <a:blip r:embed="rId2"/>
          <a:stretch>
            <a:fillRect/>
          </a:stretch>
        </p:blipFill>
        <p:spPr>
          <a:xfrm>
            <a:off x="5828388" y="2158197"/>
            <a:ext cx="1005179" cy="1326663"/>
          </a:xfrm>
          <a:prstGeom prst="rect">
            <a:avLst/>
          </a:prstGeom>
        </p:spPr>
      </p:pic>
      <p:pic>
        <p:nvPicPr>
          <p:cNvPr id="4106" name="Рисунок 4105"/>
          <p:cNvPicPr>
            <a:picLocks noChangeAspect="1"/>
          </p:cNvPicPr>
          <p:nvPr/>
        </p:nvPicPr>
        <p:blipFill>
          <a:blip r:embed="rId3"/>
          <a:stretch>
            <a:fillRect/>
          </a:stretch>
        </p:blipFill>
        <p:spPr>
          <a:xfrm>
            <a:off x="2582523" y="1873133"/>
            <a:ext cx="1640157" cy="983453"/>
          </a:xfrm>
          <a:prstGeom prst="rect">
            <a:avLst/>
          </a:prstGeom>
        </p:spPr>
      </p:pic>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3" name="Содержимое 2"/>
          <p:cNvSpPr>
            <a:spLocks noGrp="1"/>
          </p:cNvSpPr>
          <p:nvPr>
            <p:ph idx="1"/>
          </p:nvPr>
        </p:nvSpPr>
        <p:spPr>
          <a:xfrm>
            <a:off x="10629799" y="4427984"/>
            <a:ext cx="576063" cy="417606"/>
          </a:xfrm>
        </p:spPr>
        <p:txBody>
          <a:bodyPr>
            <a:normAutofit fontScale="77500" lnSpcReduction="20000"/>
          </a:bodyPr>
          <a:lstStyle/>
          <a:p>
            <a:pPr marL="82296" indent="0">
              <a:buNone/>
            </a:pPr>
            <a:r>
              <a:rPr lang="ru-RU" dirty="0" smtClean="0"/>
              <a:t> </a:t>
            </a:r>
            <a:endParaRPr lang="ru-RU" dirty="0"/>
          </a:p>
        </p:txBody>
      </p:sp>
      <p:sp>
        <p:nvSpPr>
          <p:cNvPr id="9" name="TextBox 8"/>
          <p:cNvSpPr txBox="1"/>
          <p:nvPr/>
        </p:nvSpPr>
        <p:spPr>
          <a:xfrm>
            <a:off x="404664" y="-1364393"/>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a:off x="6533872" y="8682340"/>
            <a:ext cx="343364" cy="461665"/>
          </a:xfrm>
          <a:prstGeom prst="rect">
            <a:avLst/>
          </a:prstGeom>
          <a:noFill/>
        </p:spPr>
        <p:txBody>
          <a:bodyPr wrap="none" rtlCol="0">
            <a:spAutoFit/>
          </a:bodyPr>
          <a:lstStyle/>
          <a:p>
            <a:r>
              <a:rPr lang="tt-RU" sz="2400" dirty="0"/>
              <a:t>4</a:t>
            </a:r>
            <a:endParaRPr lang="ru-RU" sz="2400" dirty="0"/>
          </a:p>
        </p:txBody>
      </p:sp>
      <p:sp>
        <p:nvSpPr>
          <p:cNvPr id="15" name="TextBox 14"/>
          <p:cNvSpPr txBox="1"/>
          <p:nvPr/>
        </p:nvSpPr>
        <p:spPr>
          <a:xfrm>
            <a:off x="7605465" y="1763688"/>
            <a:ext cx="1844824" cy="369332"/>
          </a:xfrm>
          <a:prstGeom prst="rect">
            <a:avLst/>
          </a:prstGeom>
          <a:noFill/>
        </p:spPr>
        <p:txBody>
          <a:bodyPr wrap="square" rtlCol="0">
            <a:spAutoFit/>
          </a:bodyPr>
          <a:lstStyle/>
          <a:p>
            <a:endParaRPr lang="ru-RU" dirty="0"/>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1124744" y="97538"/>
            <a:ext cx="6093295" cy="307777"/>
          </a:xfrm>
          <a:prstGeom prst="rect">
            <a:avLst/>
          </a:prstGeom>
          <a:noFill/>
        </p:spPr>
        <p:txBody>
          <a:bodyPr wrap="square" rtlCol="0">
            <a:spAutoFit/>
          </a:bodyPr>
          <a:lstStyle/>
          <a:p>
            <a:r>
              <a:rPr lang="tt-RU" sz="1200" dirty="0" smtClean="0"/>
              <a:t>      </a:t>
            </a:r>
            <a:r>
              <a:rPr lang="tt-RU" sz="1400" b="1" dirty="0" smtClean="0"/>
              <a:t>Юные корреспонденты нашей газеты</a:t>
            </a:r>
            <a:endParaRPr lang="ru-RU" sz="1400" b="1" dirty="0"/>
          </a:p>
        </p:txBody>
      </p:sp>
      <p:sp>
        <p:nvSpPr>
          <p:cNvPr id="18" name="Прямоугольник 17"/>
          <p:cNvSpPr/>
          <p:nvPr/>
        </p:nvSpPr>
        <p:spPr>
          <a:xfrm flipH="1">
            <a:off x="3717034" y="7596336"/>
            <a:ext cx="3183187" cy="369332"/>
          </a:xfrm>
          <a:prstGeom prst="rect">
            <a:avLst/>
          </a:prstGeom>
        </p:spPr>
        <p:txBody>
          <a:bodyPr wrap="square">
            <a:spAutoFit/>
          </a:bodyPr>
          <a:lstStyle/>
          <a:p>
            <a:r>
              <a:rPr lang="ru-RU" dirty="0"/>
              <a:t> </a:t>
            </a:r>
            <a:endParaRPr lang="ru-RU" sz="1600" dirty="0"/>
          </a:p>
        </p:txBody>
      </p:sp>
      <p:sp>
        <p:nvSpPr>
          <p:cNvPr id="21" name="Скругленный прямоугольник 20"/>
          <p:cNvSpPr/>
          <p:nvPr/>
        </p:nvSpPr>
        <p:spPr>
          <a:xfrm>
            <a:off x="791725" y="8022609"/>
            <a:ext cx="5850617" cy="11308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6" name="Прямоугольник 5"/>
          <p:cNvSpPr/>
          <p:nvPr/>
        </p:nvSpPr>
        <p:spPr>
          <a:xfrm>
            <a:off x="2492895" y="8172400"/>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 </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TextBox 16"/>
          <p:cNvSpPr txBox="1"/>
          <p:nvPr/>
        </p:nvSpPr>
        <p:spPr>
          <a:xfrm>
            <a:off x="783366" y="3910746"/>
            <a:ext cx="5922188" cy="276999"/>
          </a:xfrm>
          <a:prstGeom prst="rect">
            <a:avLst/>
          </a:prstGeom>
          <a:noFill/>
        </p:spPr>
        <p:txBody>
          <a:bodyPr wrap="square" rtlCol="0">
            <a:spAutoFit/>
          </a:bodyPr>
          <a:lstStyle/>
          <a:p>
            <a:pPr fontAlgn="base"/>
            <a:r>
              <a:rPr lang="ru-RU" sz="1200" dirty="0"/>
              <a:t> </a:t>
            </a:r>
            <a:r>
              <a:rPr lang="ru-RU" sz="1200" dirty="0" smtClean="0"/>
              <a:t>           </a:t>
            </a:r>
            <a:endParaRPr lang="ru-RU" sz="1200" i="1" dirty="0"/>
          </a:p>
        </p:txBody>
      </p:sp>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351" y="384026"/>
            <a:ext cx="1472339" cy="2226350"/>
          </a:xfrm>
          <a:prstGeom prst="rect">
            <a:avLst/>
          </a:prstGeom>
        </p:spPr>
      </p:pic>
      <p:sp>
        <p:nvSpPr>
          <p:cNvPr id="24" name="TextBox 23"/>
          <p:cNvSpPr txBox="1"/>
          <p:nvPr/>
        </p:nvSpPr>
        <p:spPr>
          <a:xfrm>
            <a:off x="2208474" y="349297"/>
            <a:ext cx="4625093" cy="1169551"/>
          </a:xfrm>
          <a:prstGeom prst="rect">
            <a:avLst/>
          </a:prstGeom>
          <a:noFill/>
        </p:spPr>
        <p:txBody>
          <a:bodyPr wrap="square" rtlCol="0">
            <a:spAutoFit/>
          </a:bodyPr>
          <a:lstStyle/>
          <a:p>
            <a:r>
              <a:rPr lang="ru-RU" sz="1400" dirty="0" smtClean="0"/>
              <a:t>Созонтова Александра- ученица 5А класса. Любит рисовать, </a:t>
            </a:r>
            <a:r>
              <a:rPr lang="ru-RU" sz="1400" dirty="0" err="1" smtClean="0"/>
              <a:t>читать,сочинятьстихи,отдыхать</a:t>
            </a:r>
            <a:r>
              <a:rPr lang="ru-RU" sz="1400" dirty="0" smtClean="0"/>
              <a:t> </a:t>
            </a:r>
            <a:r>
              <a:rPr lang="ru-RU" sz="1400" dirty="0" smtClean="0"/>
              <a:t>на море, анекдоты и смешные истории! </a:t>
            </a:r>
          </a:p>
          <a:p>
            <a:r>
              <a:rPr lang="ru-RU" sz="1400" dirty="0" smtClean="0"/>
              <a:t>Вот подборки анекдотов, подготовленные Александрой</a:t>
            </a:r>
          </a:p>
          <a:p>
            <a:endParaRPr lang="ru-RU" sz="1400" dirty="0"/>
          </a:p>
        </p:txBody>
      </p:sp>
      <p:sp>
        <p:nvSpPr>
          <p:cNvPr id="26" name="Стрелка вниз 25"/>
          <p:cNvSpPr/>
          <p:nvPr/>
        </p:nvSpPr>
        <p:spPr>
          <a:xfrm>
            <a:off x="6642342" y="827584"/>
            <a:ext cx="191225" cy="4631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p:cNvSpPr txBox="1"/>
          <p:nvPr/>
        </p:nvSpPr>
        <p:spPr>
          <a:xfrm>
            <a:off x="2298101" y="1321149"/>
            <a:ext cx="3092734" cy="738664"/>
          </a:xfrm>
          <a:prstGeom prst="rect">
            <a:avLst/>
          </a:prstGeom>
          <a:noFill/>
        </p:spPr>
        <p:txBody>
          <a:bodyPr wrap="square" rtlCol="0">
            <a:spAutoFit/>
          </a:bodyPr>
          <a:lstStyle/>
          <a:p>
            <a:r>
              <a:rPr lang="ru-RU" sz="1400" dirty="0" smtClean="0"/>
              <a:t>От знаний ещё никто не умирал….Хотя, скелет в кабинете биологии настораживает</a:t>
            </a:r>
            <a:endParaRPr lang="ru-RU" sz="1400" dirty="0"/>
          </a:p>
        </p:txBody>
      </p:sp>
      <p:sp>
        <p:nvSpPr>
          <p:cNvPr id="28" name="TextBox 27"/>
          <p:cNvSpPr txBox="1"/>
          <p:nvPr/>
        </p:nvSpPr>
        <p:spPr>
          <a:xfrm>
            <a:off x="3994433" y="1919254"/>
            <a:ext cx="2808312" cy="954107"/>
          </a:xfrm>
          <a:prstGeom prst="rect">
            <a:avLst/>
          </a:prstGeom>
          <a:noFill/>
        </p:spPr>
        <p:txBody>
          <a:bodyPr wrap="square" rtlCol="0">
            <a:spAutoFit/>
          </a:bodyPr>
          <a:lstStyle/>
          <a:p>
            <a:r>
              <a:rPr lang="ru-RU" sz="1400" dirty="0" smtClean="0"/>
              <a:t>Экзамен. Литература. Вопрос: Первая женщина-лётчица России?</a:t>
            </a:r>
          </a:p>
          <a:p>
            <a:r>
              <a:rPr lang="ru-RU" sz="1400" dirty="0" smtClean="0"/>
              <a:t>Ответ: Баба-яга!</a:t>
            </a:r>
            <a:endParaRPr lang="ru-RU" sz="1400" dirty="0"/>
          </a:p>
        </p:txBody>
      </p:sp>
      <p:sp>
        <p:nvSpPr>
          <p:cNvPr id="29" name="TextBox 28"/>
          <p:cNvSpPr txBox="1"/>
          <p:nvPr/>
        </p:nvSpPr>
        <p:spPr>
          <a:xfrm>
            <a:off x="685440" y="2658799"/>
            <a:ext cx="3364248" cy="738664"/>
          </a:xfrm>
          <a:prstGeom prst="rect">
            <a:avLst/>
          </a:prstGeom>
          <a:noFill/>
        </p:spPr>
        <p:txBody>
          <a:bodyPr wrap="square" rtlCol="0">
            <a:spAutoFit/>
          </a:bodyPr>
          <a:lstStyle/>
          <a:p>
            <a:r>
              <a:rPr lang="ru-RU" sz="1400" dirty="0" smtClean="0"/>
              <a:t>Основное правило русского </a:t>
            </a:r>
            <a:r>
              <a:rPr lang="ru-RU" sz="1400" b="1" dirty="0" smtClean="0"/>
              <a:t>языка</a:t>
            </a:r>
            <a:r>
              <a:rPr lang="ru-RU" sz="1400" dirty="0" smtClean="0"/>
              <a:t>. Если вы не знаете, как написать «</a:t>
            </a:r>
            <a:r>
              <a:rPr lang="ru-RU" sz="1400" dirty="0" err="1" smtClean="0"/>
              <a:t>сдесь</a:t>
            </a:r>
            <a:r>
              <a:rPr lang="ru-RU" sz="1400" dirty="0" smtClean="0"/>
              <a:t>» или «здесь»- пишите «тут»!</a:t>
            </a:r>
            <a:endParaRPr lang="ru-RU" sz="1400" dirty="0"/>
          </a:p>
        </p:txBody>
      </p:sp>
      <p:sp>
        <p:nvSpPr>
          <p:cNvPr id="30" name="TextBox 29"/>
          <p:cNvSpPr txBox="1"/>
          <p:nvPr/>
        </p:nvSpPr>
        <p:spPr>
          <a:xfrm>
            <a:off x="3245505" y="3282299"/>
            <a:ext cx="3600400" cy="1600438"/>
          </a:xfrm>
          <a:prstGeom prst="rect">
            <a:avLst/>
          </a:prstGeom>
          <a:noFill/>
        </p:spPr>
        <p:txBody>
          <a:bodyPr wrap="square" rtlCol="0">
            <a:spAutoFit/>
          </a:bodyPr>
          <a:lstStyle/>
          <a:p>
            <a:r>
              <a:rPr lang="ru-RU" sz="1400" dirty="0" smtClean="0"/>
              <a:t>Школьники писали диктант. Когда Анна Григорьевна проверяла тетради, она обратилась к Антонову:</a:t>
            </a:r>
          </a:p>
          <a:p>
            <a:r>
              <a:rPr lang="ru-RU" sz="1400" dirty="0" smtClean="0"/>
              <a:t>_Коля, почему ты такой невнимательный? Я диктовала :»Дверь скрипнула и </a:t>
            </a:r>
            <a:r>
              <a:rPr lang="ru-RU" sz="1400" dirty="0" smtClean="0"/>
              <a:t>отворилась</a:t>
            </a:r>
            <a:r>
              <a:rPr lang="ru-RU" sz="1400" dirty="0" smtClean="0"/>
              <a:t>» А ты что написал? «Дверь скрипнула и отвалилась»</a:t>
            </a:r>
            <a:endParaRPr lang="ru-RU" sz="1400" dirty="0"/>
          </a:p>
        </p:txBody>
      </p:sp>
      <p:pic>
        <p:nvPicPr>
          <p:cNvPr id="4099" name="Рисунок 4098"/>
          <p:cNvPicPr>
            <a:picLocks noChangeAspect="1"/>
          </p:cNvPicPr>
          <p:nvPr/>
        </p:nvPicPr>
        <p:blipFill>
          <a:blip r:embed="rId5"/>
          <a:stretch>
            <a:fillRect/>
          </a:stretch>
        </p:blipFill>
        <p:spPr>
          <a:xfrm>
            <a:off x="5213286" y="1257701"/>
            <a:ext cx="1320586" cy="735914"/>
          </a:xfrm>
          <a:prstGeom prst="rect">
            <a:avLst/>
          </a:prstGeom>
        </p:spPr>
      </p:pic>
      <p:pic>
        <p:nvPicPr>
          <p:cNvPr id="4103" name="Рисунок 4102"/>
          <p:cNvPicPr>
            <a:picLocks noChangeAspect="1"/>
          </p:cNvPicPr>
          <p:nvPr/>
        </p:nvPicPr>
        <p:blipFill>
          <a:blip r:embed="rId6"/>
          <a:stretch>
            <a:fillRect/>
          </a:stretch>
        </p:blipFill>
        <p:spPr>
          <a:xfrm>
            <a:off x="869748" y="3337090"/>
            <a:ext cx="2190426" cy="1487390"/>
          </a:xfrm>
          <a:prstGeom prst="rect">
            <a:avLst/>
          </a:prstGeom>
        </p:spPr>
      </p:pic>
      <p:pic>
        <p:nvPicPr>
          <p:cNvPr id="4107" name="Рисунок 4106"/>
          <p:cNvPicPr>
            <a:picLocks noChangeAspect="1"/>
          </p:cNvPicPr>
          <p:nvPr/>
        </p:nvPicPr>
        <p:blipFill>
          <a:blip r:embed="rId7"/>
          <a:stretch>
            <a:fillRect/>
          </a:stretch>
        </p:blipFill>
        <p:spPr>
          <a:xfrm>
            <a:off x="5213286" y="8117110"/>
            <a:ext cx="1304376" cy="970401"/>
          </a:xfrm>
          <a:prstGeom prst="rect">
            <a:avLst/>
          </a:prstGeom>
        </p:spPr>
      </p:pic>
      <p:sp>
        <p:nvSpPr>
          <p:cNvPr id="4108" name="TextBox 4107"/>
          <p:cNvSpPr txBox="1"/>
          <p:nvPr/>
        </p:nvSpPr>
        <p:spPr>
          <a:xfrm>
            <a:off x="725963" y="4773544"/>
            <a:ext cx="6011991" cy="3323987"/>
          </a:xfrm>
          <a:prstGeom prst="rect">
            <a:avLst/>
          </a:prstGeom>
          <a:noFill/>
        </p:spPr>
        <p:txBody>
          <a:bodyPr wrap="square" rtlCol="0">
            <a:spAutoFit/>
          </a:bodyPr>
          <a:lstStyle/>
          <a:p>
            <a:pPr algn="just"/>
            <a:r>
              <a:rPr lang="ru-RU" sz="1400" dirty="0" smtClean="0">
                <a:solidFill>
                  <a:srgbClr val="333333"/>
                </a:solidFill>
                <a:latin typeface="Times New Roman" panose="02020603050405020304" pitchFamily="18" charset="0"/>
              </a:rPr>
              <a:t>                                 </a:t>
            </a:r>
            <a:r>
              <a:rPr lang="ru-RU" sz="1400" dirty="0" smtClean="0">
                <a:solidFill>
                  <a:srgbClr val="FF0000"/>
                </a:solidFill>
                <a:latin typeface="Times New Roman" panose="02020603050405020304" pitchFamily="18" charset="0"/>
              </a:rPr>
              <a:t>Как правильно нужно носить маску?</a:t>
            </a:r>
          </a:p>
          <a:p>
            <a:pPr algn="just"/>
            <a:r>
              <a:rPr lang="ru-RU" sz="1400" dirty="0" smtClean="0">
                <a:solidFill>
                  <a:srgbClr val="333333"/>
                </a:solidFill>
                <a:latin typeface="Times New Roman" panose="02020603050405020304" pitchFamily="18" charset="0"/>
              </a:rPr>
              <a:t>      Маски </a:t>
            </a:r>
            <a:r>
              <a:rPr lang="ru-RU" sz="1400" dirty="0">
                <a:solidFill>
                  <a:srgbClr val="333333"/>
                </a:solidFill>
                <a:latin typeface="Times New Roman" panose="02020603050405020304" pitchFamily="18" charset="0"/>
              </a:rPr>
              <a:t>могут иметь разную конструкцию. Они могут быть одноразовыми </a:t>
            </a:r>
            <a:r>
              <a:rPr lang="ru-RU" sz="1400" dirty="0" smtClean="0">
                <a:solidFill>
                  <a:srgbClr val="333333"/>
                </a:solidFill>
                <a:latin typeface="Times New Roman" panose="02020603050405020304" pitchFamily="18" charset="0"/>
              </a:rPr>
              <a:t>или многоразовыми.  Есть </a:t>
            </a:r>
            <a:r>
              <a:rPr lang="ru-RU" sz="1400" dirty="0">
                <a:solidFill>
                  <a:srgbClr val="333333"/>
                </a:solidFill>
                <a:latin typeface="Times New Roman" panose="02020603050405020304" pitchFamily="18" charset="0"/>
              </a:rPr>
              <a:t>маски, которые служат 2, 4, 6 часов. Стоимость этих масок </a:t>
            </a:r>
            <a:r>
              <a:rPr lang="ru-RU" sz="1400" dirty="0">
                <a:solidFill>
                  <a:srgbClr val="333333"/>
                </a:solidFill>
                <a:latin typeface="Times New Roman" panose="02020603050405020304" pitchFamily="18" charset="0"/>
              </a:rPr>
              <a:t> </a:t>
            </a:r>
            <a:r>
              <a:rPr lang="ru-RU" sz="1400" dirty="0" smtClean="0">
                <a:solidFill>
                  <a:srgbClr val="333333"/>
                </a:solidFill>
                <a:latin typeface="Times New Roman" panose="02020603050405020304" pitchFamily="18" charset="0"/>
              </a:rPr>
              <a:t>зависит </a:t>
            </a:r>
            <a:r>
              <a:rPr lang="ru-RU" sz="1400" dirty="0" smtClean="0">
                <a:solidFill>
                  <a:srgbClr val="333333"/>
                </a:solidFill>
                <a:latin typeface="Times New Roman" panose="02020603050405020304" pitchFamily="18" charset="0"/>
              </a:rPr>
              <a:t> от   пропитки</a:t>
            </a:r>
            <a:r>
              <a:rPr lang="ru-RU" sz="1400" dirty="0">
                <a:solidFill>
                  <a:srgbClr val="333333"/>
                </a:solidFill>
                <a:latin typeface="Times New Roman" panose="02020603050405020304" pitchFamily="18" charset="0"/>
              </a:rPr>
              <a:t>. Но нельзя все время носить одну и ту же маску, тем самым вы можете инфицировать дважды сами себя. Какой стороной внутрь носить медицинскую маску - непринципиально</a:t>
            </a:r>
            <a:r>
              <a:rPr lang="ru-RU" sz="1400" dirty="0" smtClean="0">
                <a:solidFill>
                  <a:srgbClr val="333333"/>
                </a:solidFill>
                <a:latin typeface="Times New Roman" panose="02020603050405020304" pitchFamily="18" charset="0"/>
              </a:rPr>
              <a:t>..</a:t>
            </a:r>
            <a:endParaRPr lang="ru-RU" sz="1400" dirty="0">
              <a:solidFill>
                <a:srgbClr val="000000"/>
              </a:solidFill>
              <a:latin typeface="Calibri" panose="020F0502020204030204" pitchFamily="34" charset="0"/>
            </a:endParaRPr>
          </a:p>
          <a:p>
            <a:r>
              <a:rPr lang="ru-RU" sz="1400" dirty="0" smtClean="0">
                <a:solidFill>
                  <a:srgbClr val="333333"/>
                </a:solidFill>
                <a:latin typeface="Times New Roman" panose="02020603050405020304" pitchFamily="18" charset="0"/>
              </a:rPr>
              <a:t>      Маска </a:t>
            </a:r>
            <a:r>
              <a:rPr lang="ru-RU" sz="1400" dirty="0">
                <a:solidFill>
                  <a:srgbClr val="333333"/>
                </a:solidFill>
                <a:latin typeface="Times New Roman" panose="02020603050405020304" pitchFamily="18" charset="0"/>
              </a:rPr>
              <a:t>уместна, если вы находитесь в </a:t>
            </a:r>
            <a:r>
              <a:rPr lang="ru-RU" sz="1400" dirty="0" smtClean="0">
                <a:solidFill>
                  <a:srgbClr val="333333"/>
                </a:solidFill>
                <a:latin typeface="Times New Roman" panose="02020603050405020304" pitchFamily="18" charset="0"/>
              </a:rPr>
              <a:t>местах </a:t>
            </a:r>
            <a:r>
              <a:rPr lang="ru-RU" sz="1400" dirty="0">
                <a:solidFill>
                  <a:srgbClr val="333333"/>
                </a:solidFill>
                <a:latin typeface="Times New Roman" panose="02020603050405020304" pitchFamily="18" charset="0"/>
              </a:rPr>
              <a:t>массового скопления людей, в общественном транспорте, а также при уходе за больным, но она нецелесообразна на открытом воздухе.</a:t>
            </a:r>
            <a:endParaRPr lang="ru-RU" sz="1400" dirty="0">
              <a:solidFill>
                <a:srgbClr val="000000"/>
              </a:solidFill>
              <a:latin typeface="Calibri" panose="020F0502020204030204" pitchFamily="34" charset="0"/>
            </a:endParaRPr>
          </a:p>
          <a:p>
            <a:r>
              <a:rPr lang="ru-RU" sz="1400" dirty="0" smtClean="0">
                <a:solidFill>
                  <a:srgbClr val="333333"/>
                </a:solidFill>
                <a:latin typeface="Times New Roman" panose="02020603050405020304" pitchFamily="18" charset="0"/>
              </a:rPr>
              <a:t>       Во </a:t>
            </a:r>
            <a:r>
              <a:rPr lang="ru-RU" sz="1400" dirty="0">
                <a:solidFill>
                  <a:srgbClr val="333333"/>
                </a:solidFill>
                <a:latin typeface="Times New Roman" panose="02020603050405020304" pitchFamily="18" charset="0"/>
              </a:rPr>
              <a:t>время пребывания на улице полезно дышать свежим воздухом </a:t>
            </a:r>
            <a:r>
              <a:rPr lang="ru-RU" sz="1400" dirty="0" smtClean="0">
                <a:solidFill>
                  <a:srgbClr val="333333"/>
                </a:solidFill>
                <a:latin typeface="Times New Roman" panose="02020603050405020304" pitchFamily="18" charset="0"/>
              </a:rPr>
              <a:t>,  и </a:t>
            </a:r>
            <a:r>
              <a:rPr lang="ru-RU" sz="1400" dirty="0">
                <a:solidFill>
                  <a:srgbClr val="333333"/>
                </a:solidFill>
                <a:latin typeface="Times New Roman" panose="02020603050405020304" pitchFamily="18" charset="0"/>
              </a:rPr>
              <a:t>маску надевать не стоит.</a:t>
            </a:r>
            <a:endParaRPr lang="ru-RU" sz="1400" dirty="0">
              <a:solidFill>
                <a:srgbClr val="000000"/>
              </a:solidFill>
              <a:latin typeface="Calibri" panose="020F0502020204030204" pitchFamily="34" charset="0"/>
            </a:endParaRPr>
          </a:p>
          <a:p>
            <a:pPr algn="just"/>
            <a:r>
              <a:rPr lang="ru-RU" sz="1400" dirty="0" smtClean="0">
                <a:solidFill>
                  <a:srgbClr val="333333"/>
                </a:solidFill>
                <a:latin typeface="Times New Roman" panose="02020603050405020304" pitchFamily="18" charset="0"/>
              </a:rPr>
              <a:t>      Вместе </a:t>
            </a:r>
            <a:r>
              <a:rPr lang="ru-RU" sz="1400" dirty="0">
                <a:solidFill>
                  <a:srgbClr val="333333"/>
                </a:solidFill>
                <a:latin typeface="Times New Roman" panose="02020603050405020304" pitchFamily="18" charset="0"/>
              </a:rPr>
              <a:t>с тем, медики напоминают, что эта одиночная мера не обеспечивает полной защиты от заболевания. Кроме ношения </a:t>
            </a:r>
            <a:r>
              <a:rPr lang="ru-RU" sz="1400" dirty="0" smtClean="0">
                <a:solidFill>
                  <a:srgbClr val="333333"/>
                </a:solidFill>
                <a:latin typeface="Times New Roman" panose="02020603050405020304" pitchFamily="18" charset="0"/>
              </a:rPr>
              <a:t>маски, </a:t>
            </a:r>
            <a:r>
              <a:rPr lang="ru-RU" sz="1400" dirty="0">
                <a:solidFill>
                  <a:srgbClr val="333333"/>
                </a:solidFill>
                <a:latin typeface="Times New Roman" panose="02020603050405020304" pitchFamily="18" charset="0"/>
              </a:rPr>
              <a:t>необходимо соблюдать другие профилактические меры.</a:t>
            </a:r>
            <a:endParaRPr lang="ru-RU" sz="1400" b="0" i="0" dirty="0">
              <a:solidFill>
                <a:srgbClr val="000000"/>
              </a:solidFill>
              <a:effectLst/>
              <a:latin typeface="Calibri" panose="020F0502020204030204" pitchFamily="34" charset="0"/>
            </a:endParaRPr>
          </a:p>
        </p:txBody>
      </p:sp>
      <p:pic>
        <p:nvPicPr>
          <p:cNvPr id="4109" name="Рисунок 4108"/>
          <p:cNvPicPr>
            <a:picLocks noChangeAspect="1"/>
          </p:cNvPicPr>
          <p:nvPr/>
        </p:nvPicPr>
        <p:blipFill>
          <a:blip r:embed="rId8"/>
          <a:stretch>
            <a:fillRect/>
          </a:stretch>
        </p:blipFill>
        <p:spPr>
          <a:xfrm>
            <a:off x="949431" y="8073545"/>
            <a:ext cx="1418784" cy="99448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2181</TotalTime>
  <Words>595</Words>
  <Application>Microsoft Office PowerPoint</Application>
  <PresentationFormat>Экран (4:3)</PresentationFormat>
  <Paragraphs>81</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Лилия</cp:lastModifiedBy>
  <cp:revision>216</cp:revision>
  <cp:lastPrinted>2016-02-13T10:54:32Z</cp:lastPrinted>
  <dcterms:created xsi:type="dcterms:W3CDTF">2013-09-28T04:10:37Z</dcterms:created>
  <dcterms:modified xsi:type="dcterms:W3CDTF">2020-10-01T11:47:37Z</dcterms:modified>
</cp:coreProperties>
</file>